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1013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 of VARIABLE…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5343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940"/>
              </a:spcBef>
              <a:buClr>
                <a:schemeClr val="dk1"/>
              </a:buClr>
              <a:buSzPct val="99290"/>
              <a:buFont typeface="Arial"/>
              <a:buChar char="•"/>
            </a:pPr>
            <a:r>
              <a:rPr lang="en-US" sz="4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symbol that represents a number.</a:t>
            </a:r>
          </a:p>
          <a:p>
            <a:pPr marL="342900" marR="0" lvl="0" indent="-342900" algn="l" rtl="0">
              <a:spcBef>
                <a:spcPts val="9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940"/>
              </a:spcBef>
              <a:buClr>
                <a:schemeClr val="dk1"/>
              </a:buClr>
              <a:buSzPct val="99290"/>
              <a:buFont typeface="Arial"/>
              <a:buChar char="•"/>
            </a:pPr>
            <a:r>
              <a:rPr lang="en-US" sz="4700" b="1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“S”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stands for the side-length of a square.  </a:t>
            </a:r>
          </a:p>
          <a:p>
            <a:pPr marL="1600200" marR="0" lvl="3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perimeter? </a:t>
            </a:r>
          </a:p>
          <a:p>
            <a:pPr marL="1600200" marR="0" lvl="3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is the area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33400" marR="0" lvl="0" indent="-533400" algn="ctr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an algebraic equation for each of these statements then solve:</a:t>
            </a:r>
          </a:p>
          <a:p>
            <a:endParaRPr lang="en-US" sz="2800" b="0" i="1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number increased by nine is 20.</a:t>
            </a:r>
          </a:p>
          <a:p>
            <a:endParaRPr lang="en-US"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Twice a number is eighteen.</a:t>
            </a:r>
          </a:p>
          <a:p>
            <a:endParaRPr lang="en-US"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 less than a number is 16.</a:t>
            </a:r>
          </a:p>
          <a:p>
            <a:endParaRPr lang="en-US"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number divided by six is 10.</a:t>
            </a:r>
          </a:p>
          <a:p>
            <a:endParaRPr lang="en-US"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-76200" y="228600"/>
            <a:ext cx="4724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Warm-up</a:t>
            </a:r>
          </a:p>
        </p:txBody>
      </p:sp>
      <p:cxnSp>
        <p:nvCxnSpPr>
          <p:cNvPr id="203" name="Shape 203"/>
          <p:cNvCxnSpPr/>
          <p:nvPr/>
        </p:nvCxnSpPr>
        <p:spPr>
          <a:xfrm>
            <a:off x="304800" y="1371600"/>
            <a:ext cx="7924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4" name="Shape 204"/>
          <p:cNvSpPr/>
          <p:nvPr/>
        </p:nvSpPr>
        <p:spPr>
          <a:xfrm rot="707084">
            <a:off x="7620000" y="228600"/>
            <a:ext cx="1333500" cy="13525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152400" y="1600200"/>
            <a:ext cx="8839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5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the T-charts with 6 values… this time I gave you the pattern for x and you tell me the rest!</a:t>
            </a:r>
          </a:p>
        </p:txBody>
      </p:sp>
      <p:sp>
        <p:nvSpPr>
          <p:cNvPr id="210" name="Shape 210"/>
          <p:cNvSpPr/>
          <p:nvPr/>
        </p:nvSpPr>
        <p:spPr>
          <a:xfrm>
            <a:off x="-76200" y="228600"/>
            <a:ext cx="4724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Warm-up</a:t>
            </a:r>
          </a:p>
        </p:txBody>
      </p:sp>
      <p:cxnSp>
        <p:nvCxnSpPr>
          <p:cNvPr id="211" name="Shape 211"/>
          <p:cNvCxnSpPr/>
          <p:nvPr/>
        </p:nvCxnSpPr>
        <p:spPr>
          <a:xfrm>
            <a:off x="304800" y="1371600"/>
            <a:ext cx="7924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2" name="Shape 212"/>
          <p:cNvSpPr/>
          <p:nvPr/>
        </p:nvSpPr>
        <p:spPr>
          <a:xfrm rot="707084">
            <a:off x="7620000" y="228600"/>
            <a:ext cx="1333500" cy="13525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cxnSp>
        <p:nvCxnSpPr>
          <p:cNvPr id="213" name="Shape 213"/>
          <p:cNvCxnSpPr/>
          <p:nvPr/>
        </p:nvCxnSpPr>
        <p:spPr>
          <a:xfrm>
            <a:off x="1981200" y="2895600"/>
            <a:ext cx="0" cy="37338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4" name="Shape 214"/>
          <p:cNvCxnSpPr/>
          <p:nvPr/>
        </p:nvCxnSpPr>
        <p:spPr>
          <a:xfrm>
            <a:off x="1219200" y="3352800"/>
            <a:ext cx="16001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5" name="Shape 215"/>
          <p:cNvSpPr txBox="1"/>
          <p:nvPr/>
        </p:nvSpPr>
        <p:spPr>
          <a:xfrm>
            <a:off x="1447800" y="2743200"/>
            <a:ext cx="381000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500"/>
              </a:spcBef>
              <a:buSzPct val="25000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2133600" y="2819400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X+2</a:t>
            </a:r>
          </a:p>
        </p:txBody>
      </p:sp>
      <p:cxnSp>
        <p:nvCxnSpPr>
          <p:cNvPr id="217" name="Shape 217"/>
          <p:cNvCxnSpPr/>
          <p:nvPr/>
        </p:nvCxnSpPr>
        <p:spPr>
          <a:xfrm>
            <a:off x="5715000" y="2895600"/>
            <a:ext cx="0" cy="37338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8" name="Shape 218"/>
          <p:cNvCxnSpPr/>
          <p:nvPr/>
        </p:nvCxnSpPr>
        <p:spPr>
          <a:xfrm>
            <a:off x="4953000" y="3352800"/>
            <a:ext cx="16001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9" name="Shape 219"/>
          <p:cNvSpPr txBox="1"/>
          <p:nvPr/>
        </p:nvSpPr>
        <p:spPr>
          <a:xfrm>
            <a:off x="5181600" y="2743200"/>
            <a:ext cx="381000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500"/>
              </a:spcBef>
              <a:buSzPct val="25000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5867400" y="2819400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2X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1447800" y="3429000"/>
            <a:ext cx="381000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500"/>
              </a:spcBef>
              <a:buSzPct val="25000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2209800" y="3429000"/>
            <a:ext cx="381000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500"/>
              </a:spcBef>
              <a:buSzPct val="25000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5181600" y="3429000"/>
            <a:ext cx="381000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500"/>
              </a:spcBef>
              <a:buSzPct val="25000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943600" y="3429000"/>
            <a:ext cx="381000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500"/>
              </a:spcBef>
              <a:buSzPct val="25000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Equations: Definition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statement that the values of two mathematical expressions are equal (indicated by the sign =)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685800" y="2743200"/>
            <a:ext cx="144780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5x-2x=7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1905000" y="449580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=25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4572000" y="4191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÷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y=2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2667000" y="2781992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M+7=14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7162800" y="4800600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7n-14=0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5486400" y="2813424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4x+3=11</a:t>
            </a:r>
          </a:p>
        </p:txBody>
      </p:sp>
      <p:sp>
        <p:nvSpPr>
          <p:cNvPr id="157" name="Shape 157"/>
          <p:cNvSpPr/>
          <p:nvPr/>
        </p:nvSpPr>
        <p:spPr>
          <a:xfrm>
            <a:off x="7543800" y="0"/>
            <a:ext cx="14478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2000"/>
              </a:spcBef>
              <a:buSzPct val="25000"/>
              <a:buNone/>
            </a:pPr>
            <a:r>
              <a:rPr lang="en-US" sz="10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Equations: Important to remember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occurrence of a variable in an equation has the same value!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685800" y="2819400"/>
            <a:ext cx="8001000" cy="3416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5N+2N=12+2N</a:t>
            </a:r>
          </a:p>
          <a:p>
            <a:endParaRPr lang="en-US" sz="3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5M+2M=14+2M</a:t>
            </a:r>
          </a:p>
          <a:p>
            <a:endParaRPr lang="en-US" sz="3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5a-2=7+9a</a:t>
            </a:r>
          </a:p>
          <a:p>
            <a:endParaRPr lang="en-US" sz="3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3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to see if this is a solution…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M+12=20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12 a solution? How do you know?</a:t>
            </a:r>
          </a:p>
          <a:p>
            <a:endParaRPr lang="en-US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N+7=14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7 a solution? How do you know?</a:t>
            </a:r>
          </a:p>
          <a:p>
            <a:endParaRPr lang="en-US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2M+1=14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-1 a solution? How do you know?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Combining “like” Terms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366233"/>
            <a:ext cx="2667383" cy="6442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5555"/>
              <a:buNone/>
            </a:pPr>
            <a:r>
              <a:rPr lang="en-US" sz="36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5 + 7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sym typeface="Calibri"/>
              </a:rPr>
              <a:t> 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1281" y="1364120"/>
            <a:ext cx="868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9895" y="2010451"/>
            <a:ext cx="1602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12x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656782"/>
            <a:ext cx="4054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>
                <a:solidFill>
                  <a:schemeClr val="dk1"/>
                </a:solidFill>
                <a:sym typeface="Calibri"/>
              </a:rPr>
              <a:t>5x + 7x + </a:t>
            </a:r>
            <a:r>
              <a:rPr lang="en-US" sz="3600" dirty="0" smtClean="0">
                <a:solidFill>
                  <a:schemeClr val="dk1"/>
                </a:solidFill>
                <a:sym typeface="Calibri"/>
              </a:rPr>
              <a:t>3x =</a:t>
            </a:r>
            <a:endParaRPr lang="en-US" sz="3600" dirty="0">
              <a:solidFill>
                <a:schemeClr val="dk1"/>
              </a:solidFill>
              <a:sym typeface="Calibri"/>
            </a:endParaRPr>
          </a:p>
          <a:p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3458764" y="2701617"/>
            <a:ext cx="1169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15x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745" y="3347948"/>
            <a:ext cx="3586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5x + 7x + 3 =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341801" y="3363337"/>
            <a:ext cx="280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12x + 3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972" y="4194200"/>
            <a:ext cx="7980844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On your own try:</a:t>
            </a:r>
          </a:p>
          <a:p>
            <a:endParaRPr lang="en-US" sz="3600" dirty="0"/>
          </a:p>
          <a:p>
            <a:r>
              <a:rPr lang="en-US" sz="3600" dirty="0" smtClean="0"/>
              <a:t>2x + 4x + 5 =		7 + 2 + 6x + 3x =</a:t>
            </a:r>
          </a:p>
          <a:p>
            <a:endParaRPr lang="en-US" sz="3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40745" y="2010451"/>
            <a:ext cx="231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/>
              <a:t>5x + 7x </a:t>
            </a:r>
            <a:r>
              <a:rPr lang="en-US" sz="3600" dirty="0" smtClean="0"/>
              <a:t>=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226515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Inequalities: Definition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statement that the values of two mathematical expressions are NOT equal (indicated by the signs &lt;, &gt;, ≤, ≥, ≠)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X&lt;5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3x ≥ 12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≤ 7+N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Inequalities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19100" y="1295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Inequalities can be expressed with symbols, words, or on a number line: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1081548" y="2419192"/>
            <a:ext cx="6934200" cy="35244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84" name="Shape 184"/>
          <p:cNvSpPr txBox="1"/>
          <p:nvPr/>
        </p:nvSpPr>
        <p:spPr>
          <a:xfrm>
            <a:off x="228600" y="6172200"/>
            <a:ext cx="8305799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would each of these be represented with words?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an </a:t>
            </a:r>
            <a:r>
              <a:rPr lang="en-US" sz="36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algebraic equations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36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inequalities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these statements: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number increased by nine is 20.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Twice a number is less than eighteen.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 less than a number is 16.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number divided by six is greater than or equal to 10.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Looking for Structure in </a:t>
            </a: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Equations</a:t>
            </a:r>
            <a:b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shortcuts while trying to find values that would satisfy this equation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5x+3x=3x+15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120650" indent="0">
              <a:buNone/>
            </a:pPr>
            <a:endParaRPr lang="en-US" sz="25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5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8y-3y=16-3y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endParaRPr lang="en-US" sz="25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10N+2N=12+2N</a:t>
            </a:r>
          </a:p>
          <a:p>
            <a:endParaRPr lang="en-US" sz="25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431</Words>
  <Application>Microsoft Macintosh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/>
      <vt:lpstr>Definition of VARIABLE…</vt:lpstr>
      <vt:lpstr>Equations: Definition</vt:lpstr>
      <vt:lpstr>Equations: Important to remember</vt:lpstr>
      <vt:lpstr>Check to see if this is a solution…</vt:lpstr>
      <vt:lpstr>Combining “like” Terms</vt:lpstr>
      <vt:lpstr>Inequalities: Definition</vt:lpstr>
      <vt:lpstr>Inequalities</vt:lpstr>
      <vt:lpstr>Write an algebraic equations or inequalities for these statements:</vt:lpstr>
      <vt:lpstr>Looking for Structure in Equations Look for shortcuts while trying to find values that would satisfy this equation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IT Admin</cp:lastModifiedBy>
  <cp:revision>13</cp:revision>
  <dcterms:modified xsi:type="dcterms:W3CDTF">2013-05-21T17:21:33Z</dcterms:modified>
</cp:coreProperties>
</file>