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2" r:id="rId4"/>
    <p:sldId id="261" r:id="rId5"/>
    <p:sldId id="265" r:id="rId6"/>
    <p:sldId id="266" r:id="rId7"/>
    <p:sldId id="267" r:id="rId8"/>
    <p:sldId id="270" r:id="rId9"/>
    <p:sldId id="258" r:id="rId10"/>
    <p:sldId id="260" r:id="rId11"/>
    <p:sldId id="259" r:id="rId12"/>
    <p:sldId id="263" r:id="rId13"/>
    <p:sldId id="264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85" autoAdjust="0"/>
  </p:normalViewPr>
  <p:slideViewPr>
    <p:cSldViewPr snapToGrid="0" snapToObjects="1">
      <p:cViewPr varScale="1">
        <p:scale>
          <a:sx n="66" d="100"/>
          <a:sy n="66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BFB88B6-4BA9-8F48-A8F2-48182277C95C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D43C149-154F-D747-B25F-63C963B01D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and division of fractions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9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 know that Grace ran 1/3 of the way to school which is ¼ of a mile.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4" y="3047113"/>
            <a:ext cx="5115748" cy="33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length of the whole trip to school</a:t>
            </a:r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</a:t>
            </a:r>
            <a:r>
              <a:rPr lang="en-US" sz="4800" b="1" dirty="0" smtClean="0"/>
              <a:t>OR</a:t>
            </a:r>
          </a:p>
          <a:p>
            <a:r>
              <a:rPr lang="en-US" sz="3200" dirty="0" smtClean="0"/>
              <a:t>1/3 of what distance is ¼ of a mile?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74" y="3558559"/>
            <a:ext cx="5516365" cy="31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22" b="4322"/>
          <a:stretch>
            <a:fillRect/>
          </a:stretch>
        </p:blipFill>
        <p:spPr>
          <a:xfrm>
            <a:off x="201905" y="2940079"/>
            <a:ext cx="3787021" cy="19851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another way to write: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8" y="2911991"/>
            <a:ext cx="3695864" cy="2120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4298" y="3532783"/>
            <a:ext cx="1123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0" i="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1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189" r="518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2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sz="3600" dirty="0" smtClean="0"/>
              <a:t>When you divide by a fraction is the answer smaller or </a:t>
            </a:r>
            <a:r>
              <a:rPr lang="en-US" sz="3600" dirty="0" smtClean="0"/>
              <a:t>larger?</a:t>
            </a:r>
            <a:endParaRPr lang="en-US" sz="3600" dirty="0" smtClean="0"/>
          </a:p>
          <a:p>
            <a:pPr marL="502920" indent="-457200">
              <a:buAutoNum type="arabicPeriod"/>
            </a:pPr>
            <a:r>
              <a:rPr lang="en-US" sz="3600" dirty="0" smtClean="0"/>
              <a:t>In your own </a:t>
            </a:r>
            <a:r>
              <a:rPr lang="en-US" sz="3600" smtClean="0"/>
              <a:t>words, w</a:t>
            </a:r>
            <a:r>
              <a:rPr lang="en-US" sz="3600" smtClean="0"/>
              <a:t>hat </a:t>
            </a:r>
            <a:r>
              <a:rPr lang="en-US" sz="3600" dirty="0" smtClean="0"/>
              <a:t>are the steps for dividing fractions?</a:t>
            </a:r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8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6263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b="1" dirty="0" smtClean="0"/>
              <a:t>Solve then answer the questions below</a:t>
            </a:r>
            <a:r>
              <a:rPr lang="en-US" sz="3200" b="1" dirty="0" smtClean="0"/>
              <a:t>:</a:t>
            </a:r>
            <a:endParaRPr lang="en-US" sz="3200" b="1" dirty="0" smtClean="0"/>
          </a:p>
          <a:p>
            <a:pPr marL="45720" indent="0" algn="ctr">
              <a:buNone/>
            </a:pPr>
            <a:r>
              <a:rPr lang="en-US" sz="5400" dirty="0" smtClean="0"/>
              <a:t>5x½ =		5÷½ =</a:t>
            </a:r>
          </a:p>
          <a:p>
            <a:pPr marL="45720" indent="0">
              <a:buNone/>
            </a:pPr>
            <a:r>
              <a:rPr lang="en-US" sz="2200" dirty="0" smtClean="0"/>
              <a:t>What happens when you multiply the numbers? </a:t>
            </a:r>
          </a:p>
          <a:p>
            <a:pPr marL="45720" indent="0">
              <a:buNone/>
            </a:pPr>
            <a:r>
              <a:rPr lang="en-US" sz="2200" dirty="0" smtClean="0"/>
              <a:t>What happens when you divide the numbers</a:t>
            </a:r>
            <a:r>
              <a:rPr lang="en-US" dirty="0" smtClean="0"/>
              <a:t>?</a:t>
            </a:r>
          </a:p>
          <a:p>
            <a:pPr marL="45720" indent="0">
              <a:buNone/>
            </a:pPr>
            <a:endParaRPr lang="en-US" sz="1300" dirty="0" smtClean="0"/>
          </a:p>
          <a:p>
            <a:pPr marL="45720" indent="0">
              <a:buNone/>
            </a:pPr>
            <a:endParaRPr lang="en-US" sz="1300" dirty="0"/>
          </a:p>
          <a:p>
            <a:pPr marL="45720" indent="0">
              <a:buNone/>
            </a:pPr>
            <a:r>
              <a:rPr lang="en-US" sz="2200" dirty="0"/>
              <a:t>The following two problems have the </a:t>
            </a:r>
            <a:r>
              <a:rPr lang="en-US" sz="2200" b="1" u="sng" dirty="0"/>
              <a:t>same</a:t>
            </a:r>
            <a:r>
              <a:rPr lang="en-US" sz="2200" dirty="0"/>
              <a:t> answer. Solve each of the problems and then explain in 2-3 sentences why you think their solutions are the same</a:t>
            </a:r>
            <a:r>
              <a:rPr lang="en-US" sz="2200" dirty="0" smtClean="0"/>
              <a:t>.</a:t>
            </a:r>
            <a:endParaRPr lang="en-US" dirty="0"/>
          </a:p>
          <a:p>
            <a:pPr marL="45720" indent="0">
              <a:buNone/>
            </a:pPr>
            <a:r>
              <a:rPr lang="en-US" sz="5400" dirty="0"/>
              <a:t>	</a:t>
            </a:r>
            <a:r>
              <a:rPr lang="en-US" sz="5400" dirty="0" smtClean="0"/>
              <a:t>8</a:t>
            </a:r>
            <a:r>
              <a:rPr lang="en-US" sz="5400" dirty="0"/>
              <a:t>÷2=	</a:t>
            </a:r>
            <a:r>
              <a:rPr lang="en-US" sz="5400" dirty="0" smtClean="0"/>
              <a:t>	</a:t>
            </a:r>
            <a:r>
              <a:rPr lang="en-US" sz="5400" dirty="0"/>
              <a:t>	</a:t>
            </a:r>
            <a:r>
              <a:rPr lang="en-US" sz="5400" dirty="0" smtClean="0"/>
              <a:t>8x½</a:t>
            </a:r>
            <a:r>
              <a:rPr lang="en-US" sz="5400" dirty="0"/>
              <a:t>=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8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Review/Warm-up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63" y="1768288"/>
            <a:ext cx="5136192" cy="447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63" y="1768287"/>
            <a:ext cx="5443239" cy="44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Elyanna’s</a:t>
            </a:r>
            <a:r>
              <a:rPr lang="en-US" dirty="0" smtClean="0"/>
              <a:t> class, 2/3 of the students have a sister. Of the students who have a sister, ½ also have a brother. What fraction of students in </a:t>
            </a:r>
            <a:r>
              <a:rPr lang="en-US" dirty="0" err="1" smtClean="0"/>
              <a:t>Elyanna’s</a:t>
            </a:r>
            <a:r>
              <a:rPr lang="en-US" dirty="0" smtClean="0"/>
              <a:t> class have both a sister and a brother?</a:t>
            </a:r>
          </a:p>
          <a:p>
            <a:r>
              <a:rPr lang="en-US" dirty="0" smtClean="0"/>
              <a:t>The elephants at the San Diego Zoo are fed ½ a barrel of corn each day. The buffalo are fed 7/10 as much corn as the elephants. How many barrels of corn are the buffalo fed each day?</a:t>
            </a:r>
          </a:p>
          <a:p>
            <a:r>
              <a:rPr lang="en-US" dirty="0" smtClean="0"/>
              <a:t>At High Tech Middle, 1/3 of the students play an instrument. Of the students who plan an instrument, 1/5 play a string instrument. What fraction of the students at High Tech Middle play a string instrument?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1022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2800" b="1" dirty="0"/>
          </a:p>
          <a:p>
            <a:pPr marL="45720" indent="0">
              <a:buNone/>
            </a:pPr>
            <a:endParaRPr lang="en-US" sz="2800" b="1" dirty="0" smtClean="0"/>
          </a:p>
          <a:p>
            <a:pPr marL="45720" indent="0">
              <a:buNone/>
            </a:pPr>
            <a:endParaRPr lang="en-US" sz="9600" dirty="0">
              <a:latin typeface="Wingdings"/>
              <a:ea typeface="Wingdings"/>
              <a:cs typeface="Wingdings"/>
            </a:endParaRPr>
          </a:p>
          <a:p>
            <a:pPr marL="45720" indent="0" algn="ctr">
              <a:buNone/>
            </a:pPr>
            <a:r>
              <a:rPr lang="en-US" sz="12500" b="1" dirty="0" smtClean="0"/>
              <a:t>¾ ÷ ⅛ =</a:t>
            </a:r>
          </a:p>
          <a:p>
            <a:pPr marL="45720" indent="0">
              <a:buNone/>
            </a:pPr>
            <a:endParaRPr lang="en-US" sz="2800" b="1" dirty="0"/>
          </a:p>
          <a:p>
            <a:pPr marL="45720" indent="0">
              <a:buNone/>
            </a:pP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Fractions: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106706" y="3675533"/>
            <a:ext cx="508000" cy="1016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658467" y="1987183"/>
            <a:ext cx="1658475" cy="129988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2354" y="2286005"/>
            <a:ext cx="128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Leave me alone!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3693459" y="3675533"/>
            <a:ext cx="508000" cy="1016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22045" y="3675533"/>
            <a:ext cx="508000" cy="1016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3409554" y="2020055"/>
            <a:ext cx="1658475" cy="129988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3441" y="2318877"/>
            <a:ext cx="128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Change my sign!</a:t>
            </a:r>
            <a:endParaRPr lang="en-US" sz="2000" dirty="0"/>
          </a:p>
        </p:txBody>
      </p:sp>
      <p:sp>
        <p:nvSpPr>
          <p:cNvPr id="12" name="Oval Callout 11"/>
          <p:cNvSpPr/>
          <p:nvPr/>
        </p:nvSpPr>
        <p:spPr>
          <a:xfrm>
            <a:off x="5139720" y="1987183"/>
            <a:ext cx="1658475" cy="129988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23607" y="2286005"/>
            <a:ext cx="128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Flip me over!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30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sz="7200" b="1" dirty="0" smtClean="0"/>
          </a:p>
          <a:p>
            <a:pPr marL="45720" indent="0">
              <a:buNone/>
            </a:pPr>
            <a:endParaRPr lang="en-US" sz="7200" b="1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Fractions: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941170"/>
            <a:ext cx="8441026" cy="201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234" y="1719071"/>
            <a:ext cx="846765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/>
              <a:t>“Leave me alone, change my sign, flip me over!”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7853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together: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40" y="1724269"/>
            <a:ext cx="5053673" cy="2040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75" y="4185023"/>
            <a:ext cx="4474882" cy="21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763001" cy="29956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b="1" u="sng" dirty="0" smtClean="0">
                <a:latin typeface="Lucida Grande"/>
                <a:ea typeface="Lucida Grande"/>
                <a:cs typeface="Lucida Grande"/>
              </a:rPr>
              <a:t>Fill in the blanks:</a:t>
            </a:r>
          </a:p>
          <a:p>
            <a:pPr marL="45720" indent="0">
              <a:buNone/>
            </a:pP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“Leave me _______, change my _______, flip me _______.”</a:t>
            </a:r>
          </a:p>
          <a:p>
            <a:pPr marL="45720" indent="0">
              <a:buNone/>
            </a:pPr>
            <a:endParaRPr lang="en-US" sz="1200" dirty="0">
              <a:latin typeface="Lucida Grande"/>
              <a:ea typeface="Lucida Grande"/>
              <a:cs typeface="Lucida Grande"/>
            </a:endParaRPr>
          </a:p>
          <a:p>
            <a:pPr marL="45720" indent="0">
              <a:buNone/>
            </a:pPr>
            <a:r>
              <a:rPr lang="en-US" sz="3200" b="1" u="sng" dirty="0" smtClean="0">
                <a:latin typeface="Lucida Grande"/>
                <a:ea typeface="Lucida Grande"/>
                <a:cs typeface="Lucida Grande"/>
              </a:rPr>
              <a:t>Solve:</a:t>
            </a:r>
            <a:endParaRPr lang="en-US" sz="3200" b="1" u="sng" dirty="0">
              <a:latin typeface="Lucida Grande"/>
              <a:ea typeface="Lucida Grande"/>
              <a:cs typeface="Lucida Grande"/>
            </a:endParaRPr>
          </a:p>
          <a:p>
            <a:pPr marL="45720" indent="0">
              <a:buNone/>
            </a:pPr>
            <a:r>
              <a:rPr lang="en-US" sz="4400" dirty="0" smtClean="0">
                <a:latin typeface="Lucida Grande"/>
                <a:ea typeface="Lucida Grande"/>
                <a:cs typeface="Lucida Grande"/>
              </a:rPr>
              <a:t>⅗÷⅙=</a:t>
            </a:r>
          </a:p>
          <a:p>
            <a:pPr marL="45720" indent="0">
              <a:buNone/>
            </a:pPr>
            <a:r>
              <a:rPr lang="en-US" sz="4400" dirty="0" smtClean="0">
                <a:latin typeface="Lucida Grande"/>
                <a:ea typeface="Lucida Grande"/>
                <a:cs typeface="Lucida Grande"/>
              </a:rPr>
              <a:t>⅚÷⅝=</a:t>
            </a:r>
          </a:p>
          <a:p>
            <a:pPr marL="45720" indent="0">
              <a:buNone/>
            </a:pPr>
            <a:r>
              <a:rPr lang="en-US" sz="4400" dirty="0" smtClean="0">
                <a:latin typeface="Lucida Grande"/>
                <a:ea typeface="Lucida Grande"/>
                <a:cs typeface="Lucida Grande"/>
              </a:rPr>
              <a:t>⅔÷⅖=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Review/Warm-up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 smtClean="0"/>
              <a:t>Write each problem </a:t>
            </a:r>
            <a:r>
              <a:rPr lang="en-US" sz="3200" dirty="0"/>
              <a:t>using the </a:t>
            </a:r>
            <a:r>
              <a:rPr lang="en-US" sz="3200" dirty="0" smtClean="0"/>
              <a:t>formula, “how many ____ are in ____.” Draw a picture to show the problem and your solution.</a:t>
            </a:r>
          </a:p>
          <a:p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problem 6 </a:t>
            </a:r>
            <a:r>
              <a:rPr lang="en-US" sz="2400" dirty="0">
                <a:latin typeface="Lucida Grande"/>
                <a:ea typeface="Lucida Grande"/>
                <a:cs typeface="Lucida Grande"/>
              </a:rPr>
              <a:t>÷ ½ means “how many ____ are in _____.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”</a:t>
            </a:r>
          </a:p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The problem 3 ÷ 1/3 means </a:t>
            </a:r>
            <a:r>
              <a:rPr lang="en-US" sz="2400" dirty="0">
                <a:latin typeface="Lucida Grande"/>
                <a:ea typeface="Lucida Grande"/>
                <a:cs typeface="Lucida Grande"/>
              </a:rPr>
              <a:t>“how many ____ are in _____.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”</a:t>
            </a:r>
          </a:p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The problem 3/4 </a:t>
            </a:r>
            <a:r>
              <a:rPr lang="en-US" sz="2400" dirty="0">
                <a:latin typeface="Lucida Grande"/>
                <a:ea typeface="Lucida Grande"/>
                <a:cs typeface="Lucida Grande"/>
              </a:rPr>
              <a:t>÷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1/8 means “</a:t>
            </a:r>
            <a:r>
              <a:rPr lang="en-US" sz="2400" dirty="0">
                <a:latin typeface="Lucida Grande"/>
                <a:ea typeface="Lucida Grande"/>
                <a:cs typeface="Lucida Grande"/>
              </a:rPr>
              <a:t>how many ____ are in _____.”</a:t>
            </a:r>
          </a:p>
          <a:p>
            <a:endParaRPr lang="en-US" dirty="0"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Review/Warm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6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83936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4500" dirty="0" smtClean="0"/>
              <a:t>Grace ran </a:t>
            </a:r>
            <a:r>
              <a:rPr lang="en-US" sz="4500" b="1" dirty="0" smtClean="0"/>
              <a:t>⅓ </a:t>
            </a:r>
            <a:r>
              <a:rPr lang="en-US" sz="4500" dirty="0" smtClean="0"/>
              <a:t>of the way from her home to school. She ran ¼ of a mile. How far is it between her home and school?</a:t>
            </a:r>
            <a:endParaRPr lang="en-US" sz="4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notebook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3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902</TotalTime>
  <Words>427</Words>
  <Application>Microsoft Macintosh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Multiplication and division of fractions</vt:lpstr>
      <vt:lpstr>Review/Warm-up</vt:lpstr>
      <vt:lpstr>Solve:</vt:lpstr>
      <vt:lpstr>Dividing Fractions:</vt:lpstr>
      <vt:lpstr>Dividing Fractions:</vt:lpstr>
      <vt:lpstr>Let’s practice together:</vt:lpstr>
      <vt:lpstr>Review/Warm-up</vt:lpstr>
      <vt:lpstr>Review/Warm Up</vt:lpstr>
      <vt:lpstr>Problem Solving notebook Problem</vt:lpstr>
      <vt:lpstr>What do we know?</vt:lpstr>
      <vt:lpstr>What do we want to know?</vt:lpstr>
      <vt:lpstr>What is another way to write:</vt:lpstr>
      <vt:lpstr>Solution:</vt:lpstr>
      <vt:lpstr>Questions:</vt:lpstr>
      <vt:lpstr>Warm-up</vt:lpstr>
    </vt:vector>
  </TitlesOfParts>
  <Company>High Tech High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of fractions review</dc:title>
  <dc:creator>IT Admin</dc:creator>
  <cp:lastModifiedBy>IT Admin</cp:lastModifiedBy>
  <cp:revision>70</cp:revision>
  <dcterms:created xsi:type="dcterms:W3CDTF">2013-01-03T19:25:14Z</dcterms:created>
  <dcterms:modified xsi:type="dcterms:W3CDTF">2013-01-11T18:35:02Z</dcterms:modified>
</cp:coreProperties>
</file>