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FED049C-F2A5-4CCF-B29A-BDAF3DCCF363}">
  <a:tblStyle styleId="{EFED049C-F2A5-4CCF-B29A-BDAF3DCCF363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3B4BA46-4F9A-4722-8443-AAB98BC2B747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A4D1871-EE32-4B69-A783-B5B686863D46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9A42415-F2B3-490E-842B-6E5D7E62BCEA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54F33CD-546B-4603-A620-4E6DE3270D41}" styleName="Table_4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94DA5EC-2031-40E1-BFE7-FD1CC816C48D}" styleName="Table_5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32312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onlineconversion.com/length_common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721550" y="788191"/>
            <a:ext cx="5700900" cy="1196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Fermi Project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799" y="1984891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Next steps...</a:t>
            </a:r>
          </a:p>
        </p:txBody>
      </p:sp>
      <p:sp>
        <p:nvSpPr>
          <p:cNvPr id="25" name="Shape 25"/>
          <p:cNvSpPr/>
          <p:nvPr/>
        </p:nvSpPr>
        <p:spPr>
          <a:xfrm>
            <a:off x="2422525" y="2819400"/>
            <a:ext cx="4677832" cy="3508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270786" y="378129"/>
            <a:ext cx="2325299" cy="854399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800"/>
              <a:t>Step 1: 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270786" y="1496286"/>
            <a:ext cx="8415899" cy="507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4800" b="1">
                <a:solidFill>
                  <a:schemeClr val="dk1"/>
                </a:solidFill>
              </a:rPr>
              <a:t>From BIG ---&gt; small</a:t>
            </a:r>
          </a:p>
          <a:p>
            <a:pPr lvl="0" algn="ctr" rtl="0">
              <a:buNone/>
            </a:pPr>
            <a:r>
              <a:rPr lang="en"/>
              <a:t>What is the small question that you need to answer in order to get at the bigger question?</a:t>
            </a:r>
          </a:p>
          <a:p>
            <a:endParaRPr lang="en"/>
          </a:p>
          <a:p>
            <a:pPr lvl="0" algn="ctr" rtl="0">
              <a:buNone/>
            </a:pPr>
            <a:r>
              <a:rPr lang="en" u="sng"/>
              <a:t>example:</a:t>
            </a:r>
          </a:p>
          <a:p>
            <a:pPr lvl="0" rtl="0">
              <a:buNone/>
            </a:pPr>
            <a:r>
              <a:rPr lang="en" sz="3600" b="1" u="sng"/>
              <a:t>BIG question:</a:t>
            </a:r>
            <a:r>
              <a:rPr lang="en"/>
              <a:t> How many water bottles would it take to wrap around the world?</a:t>
            </a:r>
          </a:p>
          <a:p>
            <a:endParaRPr lang="en"/>
          </a:p>
          <a:p>
            <a:pPr lvl="0" rtl="0">
              <a:buNone/>
            </a:pPr>
            <a:r>
              <a:rPr lang="en" sz="1800" u="sng"/>
              <a:t>small question:</a:t>
            </a:r>
            <a:r>
              <a:rPr lang="en" sz="1800"/>
              <a:t> </a:t>
            </a:r>
            <a:r>
              <a:rPr lang="en"/>
              <a:t>How many water bottles fit in 1 foot?</a:t>
            </a:r>
          </a:p>
          <a:p>
            <a:endParaRPr lang="en"/>
          </a:p>
          <a:p>
            <a:endParaRPr lang="en"/>
          </a:p>
        </p:txBody>
      </p:sp>
      <p:sp>
        <p:nvSpPr>
          <p:cNvPr id="32" name="Shape 32"/>
          <p:cNvSpPr/>
          <p:nvPr/>
        </p:nvSpPr>
        <p:spPr>
          <a:xfrm>
            <a:off x="7566634" y="145858"/>
            <a:ext cx="1120052" cy="140055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/>
              <a:t>Write your "</a:t>
            </a:r>
            <a:r>
              <a:rPr lang="en" b="1" u="sng"/>
              <a:t>initial ratio"</a:t>
            </a:r>
            <a:r>
              <a:rPr lang="en"/>
              <a:t> based on your measurement or computer research (this is the most important part to be accurate on!)</a:t>
            </a:r>
          </a:p>
          <a:p>
            <a:endParaRPr lang="en"/>
          </a:p>
          <a:p>
            <a:endParaRPr lang="en"/>
          </a:p>
          <a:p>
            <a:pPr lvl="0" algn="ctr" rtl="0">
              <a:buNone/>
            </a:pPr>
            <a:r>
              <a:rPr lang="en"/>
              <a:t>example:</a:t>
            </a:r>
          </a:p>
          <a:p>
            <a:endParaRPr lang="en"/>
          </a:p>
          <a:p>
            <a:pPr lvl="0" algn="ctr" rtl="0">
              <a:buNone/>
            </a:pPr>
            <a:r>
              <a:rPr lang="en" u="sng"/>
              <a:t>1.5 water bottles</a:t>
            </a:r>
          </a:p>
          <a:p>
            <a:pPr lvl="0" algn="ctr" rtl="0">
              <a:buNone/>
            </a:pPr>
            <a:r>
              <a:rPr lang="en"/>
              <a:t>1 foot</a:t>
            </a:r>
          </a:p>
          <a:p>
            <a:endParaRPr lang="en"/>
          </a:p>
          <a:p>
            <a:endParaRPr lang="en"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556536" y="418937"/>
            <a:ext cx="2325299" cy="854399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800"/>
              <a:t>Step 2: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4410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Create a ratio table or double number line to model your initial ratio and other equivalent ratios of your choosing.</a:t>
            </a:r>
          </a:p>
          <a:p>
            <a:endParaRPr lang="en" sz="2400"/>
          </a:p>
          <a:p>
            <a:endParaRPr lang="en" sz="2400"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70786" y="378129"/>
            <a:ext cx="2325299" cy="854399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800"/>
              <a:t>Step 3: </a:t>
            </a:r>
          </a:p>
        </p:txBody>
      </p:sp>
      <p:graphicFrame>
        <p:nvGraphicFramePr>
          <p:cNvPr id="45" name="Shape 45"/>
          <p:cNvGraphicFramePr/>
          <p:nvPr/>
        </p:nvGraphicFramePr>
        <p:xfrm>
          <a:off x="952475" y="2431675"/>
          <a:ext cx="7239050" cy="1005779"/>
        </p:xfrm>
        <a:graphic>
          <a:graphicData uri="http://schemas.openxmlformats.org/drawingml/2006/table">
            <a:tbl>
              <a:tblPr>
                <a:noFill/>
                <a:tableStyleId>{EFED049C-F2A5-4CCF-B29A-BDAF3DCCF363}</a:tableStyleId>
              </a:tblPr>
              <a:tblGrid>
                <a:gridCol w="1034150"/>
                <a:gridCol w="1034150"/>
                <a:gridCol w="1034150"/>
                <a:gridCol w="1034150"/>
                <a:gridCol w="1034150"/>
                <a:gridCol w="1034150"/>
                <a:gridCol w="1034150"/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Water Bottles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1.5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60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150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...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Feet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40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100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...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cxnSp>
        <p:nvCxnSpPr>
          <p:cNvPr id="46" name="Shape 46"/>
          <p:cNvCxnSpPr/>
          <p:nvPr/>
        </p:nvCxnSpPr>
        <p:spPr>
          <a:xfrm>
            <a:off x="1336350" y="5005975"/>
            <a:ext cx="64712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47" name="Shape 47"/>
          <p:cNvCxnSpPr/>
          <p:nvPr/>
        </p:nvCxnSpPr>
        <p:spPr>
          <a:xfrm>
            <a:off x="1336350" y="5437400"/>
            <a:ext cx="64712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48" name="Shape 48"/>
          <p:cNvCxnSpPr>
            <a:stCxn id="49" idx="1"/>
          </p:cNvCxnSpPr>
          <p:nvPr/>
        </p:nvCxnSpPr>
        <p:spPr>
          <a:xfrm rot="10800000">
            <a:off x="5511649" y="3454525"/>
            <a:ext cx="369900" cy="546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9" name="Shape 49"/>
          <p:cNvSpPr txBox="1"/>
          <p:nvPr/>
        </p:nvSpPr>
        <p:spPr>
          <a:xfrm>
            <a:off x="5881550" y="3809425"/>
            <a:ext cx="2266200" cy="383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Across our classroom!</a:t>
            </a:r>
          </a:p>
        </p:txBody>
      </p:sp>
      <p:cxnSp>
        <p:nvCxnSpPr>
          <p:cNvPr id="50" name="Shape 50"/>
          <p:cNvCxnSpPr/>
          <p:nvPr/>
        </p:nvCxnSpPr>
        <p:spPr>
          <a:xfrm flipH="1">
            <a:off x="1612125" y="4753850"/>
            <a:ext cx="16799" cy="924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1" name="Shape 51"/>
          <p:cNvCxnSpPr/>
          <p:nvPr/>
        </p:nvCxnSpPr>
        <p:spPr>
          <a:xfrm>
            <a:off x="1972950" y="4703425"/>
            <a:ext cx="3299" cy="983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2" name="Shape 52"/>
          <p:cNvCxnSpPr/>
          <p:nvPr/>
        </p:nvCxnSpPr>
        <p:spPr>
          <a:xfrm flipH="1">
            <a:off x="3864486" y="4747475"/>
            <a:ext cx="10200" cy="93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3" name="Shape 53"/>
          <p:cNvCxnSpPr/>
          <p:nvPr/>
        </p:nvCxnSpPr>
        <p:spPr>
          <a:xfrm flipH="1">
            <a:off x="5511650" y="4812100"/>
            <a:ext cx="16799" cy="924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" name="Shape 54"/>
          <p:cNvCxnSpPr/>
          <p:nvPr/>
        </p:nvCxnSpPr>
        <p:spPr>
          <a:xfrm>
            <a:off x="2360700" y="4699225"/>
            <a:ext cx="0" cy="991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5" name="Shape 55"/>
          <p:cNvSpPr txBox="1"/>
          <p:nvPr/>
        </p:nvSpPr>
        <p:spPr>
          <a:xfrm>
            <a:off x="1352925" y="4395925"/>
            <a:ext cx="687600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1.5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1429125" y="5712025"/>
            <a:ext cx="416999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1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385801" y="4812100"/>
            <a:ext cx="1005600" cy="377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100"/>
              <a:t>water bottles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762000" y="5248700"/>
            <a:ext cx="566999" cy="377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feet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1808675" y="4395925"/>
            <a:ext cx="687600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3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1808675" y="5712025"/>
            <a:ext cx="316200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2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2189675" y="4395925"/>
            <a:ext cx="316200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6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215475" y="5712025"/>
            <a:ext cx="416999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4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3634686" y="4423925"/>
            <a:ext cx="398699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60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3634686" y="5635825"/>
            <a:ext cx="398699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40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5320700" y="4428400"/>
            <a:ext cx="548399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150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5244500" y="5712025"/>
            <a:ext cx="548399" cy="383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100</a:t>
            </a:r>
          </a:p>
        </p:txBody>
      </p:sp>
      <p:cxnSp>
        <p:nvCxnSpPr>
          <p:cNvPr id="67" name="Shape 67"/>
          <p:cNvCxnSpPr/>
          <p:nvPr/>
        </p:nvCxnSpPr>
        <p:spPr>
          <a:xfrm rot="10800000">
            <a:off x="6384474" y="3454600"/>
            <a:ext cx="303900" cy="257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8" name="Shape 68"/>
          <p:cNvSpPr txBox="1"/>
          <p:nvPr/>
        </p:nvSpPr>
        <p:spPr>
          <a:xfrm>
            <a:off x="6705200" y="3536125"/>
            <a:ext cx="2362500" cy="383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Down our school hallway!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331250"/>
            <a:ext cx="8229600" cy="123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Extend your ratio table until you reach the value for your solution:</a:t>
            </a:r>
          </a:p>
          <a:p>
            <a:endParaRPr lang="en"/>
          </a:p>
          <a:p>
            <a:endParaRPr lang="en"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270786" y="378129"/>
            <a:ext cx="2325299" cy="854399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800"/>
              <a:t>Step 4: 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386650" y="2564250"/>
            <a:ext cx="6776099" cy="1951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2400"/>
              <a:t>How many water bottles would it take to wrap around the world?</a:t>
            </a:r>
          </a:p>
          <a:p>
            <a:endParaRPr lang="en" sz="2400"/>
          </a:p>
          <a:p>
            <a:pPr lvl="0" rtl="0">
              <a:buNone/>
            </a:pPr>
            <a:r>
              <a:rPr lang="en" sz="1800" i="1" u="sng"/>
              <a:t>Subquestion: </a:t>
            </a:r>
            <a:r>
              <a:rPr lang="en" sz="1800"/>
              <a:t>What is the distance around the world?</a:t>
            </a:r>
          </a:p>
          <a:p>
            <a:pPr lvl="0" rtl="0">
              <a:buNone/>
            </a:pPr>
            <a:r>
              <a:rPr lang="en" sz="1800" i="1" u="sng"/>
              <a:t>Answer from internet:</a:t>
            </a:r>
            <a:r>
              <a:rPr lang="en" sz="1800"/>
              <a:t> </a:t>
            </a:r>
            <a:r>
              <a:rPr lang="en" sz="1800">
                <a:solidFill>
                  <a:srgbClr val="222222"/>
                </a:solidFill>
              </a:rPr>
              <a:t>24,901.55 miles</a:t>
            </a:r>
          </a:p>
        </p:txBody>
      </p:sp>
      <p:sp>
        <p:nvSpPr>
          <p:cNvPr id="76" name="Shape 76"/>
          <p:cNvSpPr/>
          <p:nvPr/>
        </p:nvSpPr>
        <p:spPr>
          <a:xfrm>
            <a:off x="7509836" y="2799139"/>
            <a:ext cx="1278728" cy="109119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graphicFrame>
        <p:nvGraphicFramePr>
          <p:cNvPr id="77" name="Shape 77"/>
          <p:cNvGraphicFramePr/>
          <p:nvPr/>
        </p:nvGraphicFramePr>
        <p:xfrm>
          <a:off x="270786" y="4936175"/>
          <a:ext cx="8598975" cy="1341059"/>
        </p:xfrm>
        <a:graphic>
          <a:graphicData uri="http://schemas.openxmlformats.org/drawingml/2006/table">
            <a:tbl>
              <a:tblPr>
                <a:noFill/>
                <a:tableStyleId>{B3B4BA46-4F9A-4722-8443-AAB98BC2B747}</a:tableStyleId>
              </a:tblPr>
              <a:tblGrid>
                <a:gridCol w="1228425"/>
                <a:gridCol w="1228425"/>
                <a:gridCol w="1228425"/>
                <a:gridCol w="1228425"/>
                <a:gridCol w="1228425"/>
                <a:gridCol w="808225"/>
                <a:gridCol w="1648625"/>
              </a:tblGrid>
              <a:tr h="5987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Water Bottles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/>
                        <a:t>1.5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60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???</a:t>
                      </a:r>
                    </a:p>
                  </a:txBody>
                  <a:tcPr marL="91425" marR="91425" marT="91425" marB="91425"/>
                </a:tc>
              </a:tr>
              <a:tr h="3875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Feet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40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800">
                          <a:solidFill>
                            <a:srgbClr val="222222"/>
                          </a:solidFill>
                        </a:rPr>
                        <a:t>24,901.55 miles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cxnSp>
        <p:nvCxnSpPr>
          <p:cNvPr id="78" name="Shape 78"/>
          <p:cNvCxnSpPr/>
          <p:nvPr/>
        </p:nvCxnSpPr>
        <p:spPr>
          <a:xfrm rot="10800000" flipH="1">
            <a:off x="7007750" y="6367574"/>
            <a:ext cx="588299" cy="15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9" name="Shape 79"/>
          <p:cNvSpPr txBox="1"/>
          <p:nvPr/>
        </p:nvSpPr>
        <p:spPr>
          <a:xfrm>
            <a:off x="4419913" y="6341725"/>
            <a:ext cx="2891400" cy="302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But what about these units? .....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638275" y="3306800"/>
            <a:ext cx="3069000" cy="2422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992600" cy="602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Converting Units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534150" y="876737"/>
            <a:ext cx="8370899" cy="571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Somewhere along the way you may have to convert units because of the size of your numbers!</a:t>
            </a:r>
          </a:p>
          <a:p>
            <a:pPr lvl="0" algn="l" rtl="0">
              <a:buNone/>
            </a:pPr>
            <a:r>
              <a:rPr lang="en" b="1" u="sng"/>
              <a:t>These may help you:</a:t>
            </a:r>
          </a:p>
          <a:p>
            <a:pPr marL="2286000" lvl="0" indent="0" rtl="0">
              <a:buNone/>
            </a:pPr>
            <a:r>
              <a:rPr lang="en"/>
              <a:t>  </a:t>
            </a:r>
          </a:p>
          <a:p>
            <a:pPr marL="2286000" lvl="0" indent="0" rtl="0">
              <a:buNone/>
            </a:pPr>
            <a:r>
              <a:rPr lang="en"/>
              <a:t>1 mile = 5280 ft</a:t>
            </a:r>
          </a:p>
          <a:p>
            <a:pPr marL="2286000" lvl="0" indent="457200" rtl="0">
              <a:buNone/>
            </a:pPr>
            <a:r>
              <a:rPr lang="en"/>
              <a:t>12 in = 1 ft</a:t>
            </a:r>
          </a:p>
          <a:p>
            <a:pPr marL="0" lvl="0" indent="0" rtl="0">
              <a:buNone/>
            </a:pPr>
            <a:r>
              <a:rPr lang="en"/>
              <a:t> 					144 in</a:t>
            </a:r>
            <a:r>
              <a:rPr lang="en" baseline="30000"/>
              <a:t>2</a:t>
            </a:r>
            <a:r>
              <a:rPr lang="en"/>
              <a:t> = 1 ft</a:t>
            </a:r>
            <a:r>
              <a:rPr lang="en" baseline="30000"/>
              <a:t>2</a:t>
            </a:r>
          </a:p>
          <a:p>
            <a:pPr marL="1828800" lvl="0" indent="45720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1728 in</a:t>
            </a:r>
            <a:r>
              <a:rPr lang="en" baseline="30000"/>
              <a:t>3</a:t>
            </a:r>
            <a:r>
              <a:rPr lang="en"/>
              <a:t> = 1 ft</a:t>
            </a:r>
            <a:r>
              <a:rPr lang="en" baseline="30000"/>
              <a:t>3</a:t>
            </a:r>
          </a:p>
          <a:p>
            <a:endParaRPr lang="en" baseline="30000"/>
          </a:p>
          <a:p>
            <a:pPr lvl="0" algn="ctr" rtl="0"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http://www.onlineconversion.com/length_common.htm</a:t>
            </a:r>
            <a:r>
              <a:rPr lang="en" sz="1400"/>
              <a:t> can help you with any other conversions you might need... or ask your teacher for some help on this!</a:t>
            </a:r>
          </a:p>
          <a:p>
            <a:endParaRPr lang="en" sz="1400"/>
          </a:p>
          <a:p>
            <a:endParaRPr lang="en" sz="1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When you change units you will either need to...</a:t>
            </a:r>
          </a:p>
        </p:txBody>
      </p:sp>
      <p:graphicFrame>
        <p:nvGraphicFramePr>
          <p:cNvPr id="92" name="Shape 92"/>
          <p:cNvGraphicFramePr/>
          <p:nvPr/>
        </p:nvGraphicFramePr>
        <p:xfrm>
          <a:off x="3708400" y="4109750"/>
          <a:ext cx="4913700" cy="1219139"/>
        </p:xfrm>
        <a:graphic>
          <a:graphicData uri="http://schemas.openxmlformats.org/drawingml/2006/table">
            <a:tbl>
              <a:tblPr>
                <a:noFill/>
                <a:tableStyleId>{1A4D1871-EE32-4B69-A783-B5B686863D46}</a:tableStyleId>
              </a:tblPr>
              <a:tblGrid>
                <a:gridCol w="1228425"/>
                <a:gridCol w="1228425"/>
                <a:gridCol w="1228425"/>
                <a:gridCol w="1228425"/>
              </a:tblGrid>
              <a:tr h="5987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Water Bottles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/>
                        <a:t>1.5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7920</a:t>
                      </a:r>
                    </a:p>
                  </a:txBody>
                  <a:tcPr marL="91425" marR="91425" marT="91425" marB="91425"/>
                </a:tc>
              </a:tr>
              <a:tr h="3875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Feet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5280</a:t>
                      </a:r>
                    </a:p>
                    <a:p>
                      <a:pPr lvl="0" rtl="0">
                        <a:buNone/>
                      </a:pPr>
                      <a:r>
                        <a:rPr lang="en"/>
                        <a:t>(1 mile)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93" name="Shape 93"/>
          <p:cNvGraphicFramePr/>
          <p:nvPr/>
        </p:nvGraphicFramePr>
        <p:xfrm>
          <a:off x="3632200" y="5465475"/>
          <a:ext cx="5136850" cy="1245175"/>
        </p:xfrm>
        <a:graphic>
          <a:graphicData uri="http://schemas.openxmlformats.org/drawingml/2006/table">
            <a:tbl>
              <a:tblPr>
                <a:noFill/>
                <a:tableStyleId>{B9A42415-F2B3-490E-842B-6E5D7E62BCEA}</a:tableStyleId>
              </a:tblPr>
              <a:tblGrid>
                <a:gridCol w="1769825"/>
                <a:gridCol w="751675"/>
                <a:gridCol w="1227925"/>
                <a:gridCol w="1387425"/>
              </a:tblGrid>
              <a:tr h="5701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Water Bottles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7920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7,920,000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???</a:t>
                      </a:r>
                    </a:p>
                  </a:txBody>
                  <a:tcPr marL="91425" marR="91425" marT="91425" marB="91425"/>
                </a:tc>
              </a:tr>
              <a:tr h="6750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Miles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1000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800">
                          <a:solidFill>
                            <a:srgbClr val="222222"/>
                          </a:solidFill>
                        </a:rPr>
                        <a:t>24,901 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94" name="Shape 94"/>
          <p:cNvGraphicFramePr/>
          <p:nvPr/>
        </p:nvGraphicFramePr>
        <p:xfrm>
          <a:off x="2641600" y="1744375"/>
          <a:ext cx="6326550" cy="1604504"/>
        </p:xfrm>
        <a:graphic>
          <a:graphicData uri="http://schemas.openxmlformats.org/drawingml/2006/table">
            <a:tbl>
              <a:tblPr>
                <a:noFill/>
                <a:tableStyleId>{A54F33CD-546B-4603-A620-4E6DE3270D41}</a:tableStyleId>
              </a:tblPr>
              <a:tblGrid>
                <a:gridCol w="1403675"/>
                <a:gridCol w="705175"/>
                <a:gridCol w="1054425"/>
                <a:gridCol w="1054425"/>
                <a:gridCol w="1054425"/>
                <a:gridCol w="1054425"/>
              </a:tblGrid>
              <a:tr h="5987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Water Bottles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/>
                        <a:t>1.5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7920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7,920,000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3875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Feet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5280</a:t>
                      </a:r>
                    </a:p>
                    <a:p>
                      <a:pPr lvl="0" rtl="0">
                        <a:buNone/>
                      </a:pPr>
                      <a:r>
                        <a:rPr lang="en"/>
                        <a:t>(1 mile)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3875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Miles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1000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</a:rPr>
                        <a:t>24,901.55 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95" name="Shape 95"/>
          <p:cNvSpPr txBox="1"/>
          <p:nvPr/>
        </p:nvSpPr>
        <p:spPr>
          <a:xfrm>
            <a:off x="95250" y="1889125"/>
            <a:ext cx="2174700" cy="730199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800" b="1"/>
              <a:t>Add a 3rd row onto your table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120775" y="4787900"/>
            <a:ext cx="2285700" cy="11430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b="1"/>
              <a:t>Create a second table with your new units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42887"/>
            <a:ext cx="8229600" cy="65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Be careful with your dimension...</a:t>
            </a:r>
          </a:p>
        </p:txBody>
      </p:sp>
      <p:graphicFrame>
        <p:nvGraphicFramePr>
          <p:cNvPr id="102" name="Shape 102"/>
          <p:cNvGraphicFramePr/>
          <p:nvPr/>
        </p:nvGraphicFramePr>
        <p:xfrm>
          <a:off x="269900" y="1460525"/>
          <a:ext cx="8429600" cy="5159325"/>
        </p:xfrm>
        <a:graphic>
          <a:graphicData uri="http://schemas.openxmlformats.org/drawingml/2006/table">
            <a:tbl>
              <a:tblPr>
                <a:noFill/>
                <a:tableStyleId>{494DA5EC-2031-40E1-BFE7-FD1CC816C48D}</a:tableStyleId>
              </a:tblPr>
              <a:tblGrid>
                <a:gridCol w="2107400"/>
                <a:gridCol w="2107400"/>
                <a:gridCol w="2107400"/>
                <a:gridCol w="2107400"/>
              </a:tblGrid>
              <a:tr h="171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1D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measuring length</a:t>
                      </a:r>
                    </a:p>
                    <a:p>
                      <a:pPr algn="ctr">
                        <a:buNone/>
                      </a:pPr>
                      <a:r>
                        <a:rPr lang="en" sz="2400"/>
                        <a:t>"in a row"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in</a:t>
                      </a:r>
                    </a:p>
                    <a:p>
                      <a:pPr lvl="0" algn="ctr" rtl="0">
                        <a:buNone/>
                      </a:pPr>
                      <a:r>
                        <a:rPr lang="en" sz="3000"/>
                        <a:t>cm</a:t>
                      </a:r>
                    </a:p>
                    <a:p>
                      <a:endParaRPr lang="en" sz="3000"/>
                    </a:p>
                  </a:txBody>
                  <a:tcPr marL="91425" marR="91425" marT="91425" marB="91425"/>
                </a:tc>
              </a:tr>
              <a:tr h="171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2D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measuring area</a:t>
                      </a:r>
                    </a:p>
                    <a:p>
                      <a:pPr algn="ctr">
                        <a:buNone/>
                      </a:pPr>
                      <a:r>
                        <a:rPr lang="en" sz="2400"/>
                        <a:t>"cover a space"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Clr>
                          <a:srgbClr val="000000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/>
                        <a:t>in</a:t>
                      </a:r>
                      <a:r>
                        <a:rPr lang="en" sz="3000" baseline="30000"/>
                        <a:t>2</a:t>
                      </a:r>
                    </a:p>
                    <a:p>
                      <a:pPr lvl="0" algn="ctr" rtl="0">
                        <a:buNone/>
                      </a:pPr>
                      <a:r>
                        <a:rPr lang="en" sz="3000"/>
                        <a:t>cm</a:t>
                      </a:r>
                      <a:r>
                        <a:rPr lang="en" sz="3000" baseline="30000"/>
                        <a:t>2</a:t>
                      </a:r>
                    </a:p>
                  </a:txBody>
                  <a:tcPr marL="91425" marR="91425" marT="91425" marB="91425"/>
                </a:tc>
              </a:tr>
              <a:tr h="171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3D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measuring volume</a:t>
                      </a:r>
                    </a:p>
                    <a:p>
                      <a:pPr algn="ctr">
                        <a:buNone/>
                      </a:pPr>
                      <a:r>
                        <a:rPr lang="en" sz="2400"/>
                        <a:t>"fit into"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Clr>
                          <a:srgbClr val="000000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/>
                        <a:t>in</a:t>
                      </a:r>
                      <a:r>
                        <a:rPr lang="en" sz="3000" baseline="30000"/>
                        <a:t>3</a:t>
                      </a:r>
                    </a:p>
                    <a:p>
                      <a:pPr lvl="0" algn="ctr" rtl="0">
                        <a:buClr>
                          <a:srgbClr val="000000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/>
                        <a:t>cm</a:t>
                      </a:r>
                      <a:r>
                        <a:rPr lang="en" sz="3000" baseline="30000"/>
                        <a:t>3</a:t>
                      </a:r>
                    </a:p>
                    <a:p>
                      <a:endParaRPr lang="en" sz="3000" baseline="30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3" name="Shape 103"/>
          <p:cNvSpPr/>
          <p:nvPr/>
        </p:nvSpPr>
        <p:spPr>
          <a:xfrm>
            <a:off x="2762250" y="3508375"/>
            <a:ext cx="1317600" cy="103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04" name="Shape 104"/>
          <p:cNvCxnSpPr/>
          <p:nvPr/>
        </p:nvCxnSpPr>
        <p:spPr>
          <a:xfrm>
            <a:off x="2762250" y="2032000"/>
            <a:ext cx="14603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5" name="Shape 105"/>
          <p:cNvSpPr/>
          <p:nvPr/>
        </p:nvSpPr>
        <p:spPr>
          <a:xfrm>
            <a:off x="2762250" y="5127625"/>
            <a:ext cx="1317600" cy="1127099"/>
          </a:xfrm>
          <a:prstGeom prst="cube">
            <a:avLst>
              <a:gd name="adj" fmla="val 25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Macintosh PowerPoint</Application>
  <PresentationFormat>On-screen Show (4:3)</PresentationFormat>
  <Paragraphs>129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/>
      <vt:lpstr>Fermi Project</vt:lpstr>
      <vt:lpstr>Step 1: </vt:lpstr>
      <vt:lpstr>Step 2: </vt:lpstr>
      <vt:lpstr>Step 3: </vt:lpstr>
      <vt:lpstr>Step 4: </vt:lpstr>
      <vt:lpstr>Converting Units</vt:lpstr>
      <vt:lpstr>When you change units you will either need to...</vt:lpstr>
      <vt:lpstr>Be careful with your dimension...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 Project</dc:title>
  <cp:lastModifiedBy>IT Admin</cp:lastModifiedBy>
  <cp:revision>1</cp:revision>
  <dcterms:modified xsi:type="dcterms:W3CDTF">2013-02-07T15:55:18Z</dcterms:modified>
</cp:coreProperties>
</file>