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8" r:id="rId7"/>
    <p:sldId id="269" r:id="rId8"/>
    <p:sldId id="261" r:id="rId9"/>
    <p:sldId id="262" r:id="rId10"/>
    <p:sldId id="267" r:id="rId11"/>
    <p:sldId id="263" r:id="rId12"/>
    <p:sldId id="264" r:id="rId13"/>
    <p:sldId id="270" r:id="rId14"/>
    <p:sldId id="275" r:id="rId15"/>
    <p:sldId id="271" r:id="rId16"/>
    <p:sldId id="272" r:id="rId17"/>
    <p:sldId id="273" r:id="rId18"/>
    <p:sldId id="274" r:id="rId19"/>
    <p:sldId id="26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07" autoAdjust="0"/>
  </p:normalViewPr>
  <p:slideViewPr>
    <p:cSldViewPr snapToGrid="0" snapToObjects="1">
      <p:cViewPr>
        <p:scale>
          <a:sx n="85" d="100"/>
          <a:sy n="85" d="100"/>
        </p:scale>
        <p:origin x="-6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B348C-048C-1443-A7AB-323DF18E332D}" type="doc">
      <dgm:prSet loTypeId="urn:microsoft.com/office/officeart/2005/8/layout/process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9EF506-7A84-3E47-9E3B-135209AAE58A}">
      <dgm:prSet phldrT="[Text]"/>
      <dgm:spPr/>
      <dgm:t>
        <a:bodyPr/>
        <a:lstStyle/>
        <a:p>
          <a:r>
            <a:rPr lang="en-US" b="1" smtClean="0"/>
            <a:t>The World</a:t>
          </a:r>
          <a:endParaRPr lang="en-US" b="1" dirty="0"/>
        </a:p>
      </dgm:t>
    </dgm:pt>
    <dgm:pt modelId="{38FD6B01-E87F-B045-A4CF-5EBB5045C4CF}" type="parTrans" cxnId="{345B562D-A3B9-E44F-91D9-2EAD86B4BA2D}">
      <dgm:prSet/>
      <dgm:spPr/>
      <dgm:t>
        <a:bodyPr/>
        <a:lstStyle/>
        <a:p>
          <a:endParaRPr lang="en-US"/>
        </a:p>
      </dgm:t>
    </dgm:pt>
    <dgm:pt modelId="{66F5D55F-9D74-994F-A244-56B691B4B79E}" type="sibTrans" cxnId="{345B562D-A3B9-E44F-91D9-2EAD86B4BA2D}">
      <dgm:prSet/>
      <dgm:spPr/>
      <dgm:t>
        <a:bodyPr/>
        <a:lstStyle/>
        <a:p>
          <a:endParaRPr lang="en-US"/>
        </a:p>
      </dgm:t>
    </dgm:pt>
    <dgm:pt modelId="{AF73D6DF-BA82-504F-BF99-4D3EB56E1CFC}">
      <dgm:prSet phldrT="[Text]"/>
      <dgm:spPr/>
      <dgm:t>
        <a:bodyPr/>
        <a:lstStyle/>
        <a:p>
          <a:r>
            <a:rPr lang="en-US" b="1" smtClean="0"/>
            <a:t>Your Life</a:t>
          </a:r>
          <a:endParaRPr lang="en-US" dirty="0"/>
        </a:p>
      </dgm:t>
    </dgm:pt>
    <dgm:pt modelId="{766555DF-7D32-0B45-A217-F774533010C6}" type="parTrans" cxnId="{1585A56F-4BEC-F847-8E9A-8B5ADC5F4021}">
      <dgm:prSet/>
      <dgm:spPr/>
      <dgm:t>
        <a:bodyPr/>
        <a:lstStyle/>
        <a:p>
          <a:endParaRPr lang="en-US"/>
        </a:p>
      </dgm:t>
    </dgm:pt>
    <dgm:pt modelId="{F64A424F-B5ED-A74F-B881-35D92135C87B}" type="sibTrans" cxnId="{1585A56F-4BEC-F847-8E9A-8B5ADC5F4021}">
      <dgm:prSet/>
      <dgm:spPr/>
      <dgm:t>
        <a:bodyPr/>
        <a:lstStyle/>
        <a:p>
          <a:endParaRPr lang="en-US"/>
        </a:p>
      </dgm:t>
    </dgm:pt>
    <dgm:pt modelId="{0A2625B6-8D20-C24E-A578-FCEFD1D4495C}">
      <dgm:prSet phldrT="[Text]"/>
      <dgm:spPr/>
      <dgm:t>
        <a:bodyPr/>
        <a:lstStyle/>
        <a:p>
          <a:r>
            <a:rPr lang="en-US" b="1" smtClean="0"/>
            <a:t>Themes</a:t>
          </a:r>
          <a:endParaRPr lang="en-US" b="1" dirty="0"/>
        </a:p>
      </dgm:t>
    </dgm:pt>
    <dgm:pt modelId="{003F4EB1-73C1-1C43-B8A3-FCA4F100BBA9}" type="parTrans" cxnId="{B270FE83-D54E-E84B-B7CB-31C1A4BD1290}">
      <dgm:prSet/>
      <dgm:spPr/>
      <dgm:t>
        <a:bodyPr/>
        <a:lstStyle/>
        <a:p>
          <a:endParaRPr lang="en-US"/>
        </a:p>
      </dgm:t>
    </dgm:pt>
    <dgm:pt modelId="{CCA1789E-69CF-9244-AC66-1F930FF4F4DA}" type="sibTrans" cxnId="{B270FE83-D54E-E84B-B7CB-31C1A4BD1290}">
      <dgm:prSet/>
      <dgm:spPr/>
      <dgm:t>
        <a:bodyPr/>
        <a:lstStyle/>
        <a:p>
          <a:endParaRPr lang="en-US"/>
        </a:p>
      </dgm:t>
    </dgm:pt>
    <dgm:pt modelId="{55F8495B-99FD-EB43-86FE-DACE73D3D6DA}" type="pres">
      <dgm:prSet presAssocID="{7A1B348C-048C-1443-A7AB-323DF18E332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3C8DA2-BC62-4048-9415-AD52449431CB}" type="pres">
      <dgm:prSet presAssocID="{5E9EF506-7A84-3E47-9E3B-135209AAE58A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E02CC-73C0-A74E-8E54-2B0308770B5B}" type="pres">
      <dgm:prSet presAssocID="{66F5D55F-9D74-994F-A244-56B691B4B79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4FACF0B-5DE8-CE4F-9CFC-FD625DFC7EC2}" type="pres">
      <dgm:prSet presAssocID="{66F5D55F-9D74-994F-A244-56B691B4B79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4A6326F-CB8F-004C-A748-39C4D29BB6B9}" type="pres">
      <dgm:prSet presAssocID="{AF73D6DF-BA82-504F-BF99-4D3EB56E1C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24670-8220-7C42-92F3-BB785547080D}" type="pres">
      <dgm:prSet presAssocID="{F64A424F-B5ED-A74F-B881-35D92135C8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823C4A4-0B34-9849-AC16-96739E4E477B}" type="pres">
      <dgm:prSet presAssocID="{F64A424F-B5ED-A74F-B881-35D92135C87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CA14A36-0186-E945-AB66-05DA2A239500}" type="pres">
      <dgm:prSet presAssocID="{0A2625B6-8D20-C24E-A578-FCEFD1D449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47411-A2D6-1443-9A9B-B0196A2DC463}" type="presOf" srcId="{7A1B348C-048C-1443-A7AB-323DF18E332D}" destId="{55F8495B-99FD-EB43-86FE-DACE73D3D6DA}" srcOrd="0" destOrd="0" presId="urn:microsoft.com/office/officeart/2005/8/layout/process2"/>
    <dgm:cxn modelId="{7A3F25F7-97F1-774E-AD06-E85EC0750AA3}" type="presOf" srcId="{0A2625B6-8D20-C24E-A578-FCEFD1D4495C}" destId="{CCA14A36-0186-E945-AB66-05DA2A239500}" srcOrd="0" destOrd="0" presId="urn:microsoft.com/office/officeart/2005/8/layout/process2"/>
    <dgm:cxn modelId="{1585A56F-4BEC-F847-8E9A-8B5ADC5F4021}" srcId="{7A1B348C-048C-1443-A7AB-323DF18E332D}" destId="{AF73D6DF-BA82-504F-BF99-4D3EB56E1CFC}" srcOrd="1" destOrd="0" parTransId="{766555DF-7D32-0B45-A217-F774533010C6}" sibTransId="{F64A424F-B5ED-A74F-B881-35D92135C87B}"/>
    <dgm:cxn modelId="{32712CB5-7E97-1E4D-A03B-3C3DDE16D45E}" type="presOf" srcId="{66F5D55F-9D74-994F-A244-56B691B4B79E}" destId="{491E02CC-73C0-A74E-8E54-2B0308770B5B}" srcOrd="0" destOrd="0" presId="urn:microsoft.com/office/officeart/2005/8/layout/process2"/>
    <dgm:cxn modelId="{987886A4-0CC2-844D-B2F2-16427095E033}" type="presOf" srcId="{F64A424F-B5ED-A74F-B881-35D92135C87B}" destId="{3823C4A4-0B34-9849-AC16-96739E4E477B}" srcOrd="1" destOrd="0" presId="urn:microsoft.com/office/officeart/2005/8/layout/process2"/>
    <dgm:cxn modelId="{B270FE83-D54E-E84B-B7CB-31C1A4BD1290}" srcId="{7A1B348C-048C-1443-A7AB-323DF18E332D}" destId="{0A2625B6-8D20-C24E-A578-FCEFD1D4495C}" srcOrd="2" destOrd="0" parTransId="{003F4EB1-73C1-1C43-B8A3-FCA4F100BBA9}" sibTransId="{CCA1789E-69CF-9244-AC66-1F930FF4F4DA}"/>
    <dgm:cxn modelId="{12C0C766-FDEA-C44B-9F1D-EDE3F1B0CC13}" type="presOf" srcId="{F64A424F-B5ED-A74F-B881-35D92135C87B}" destId="{5E024670-8220-7C42-92F3-BB785547080D}" srcOrd="0" destOrd="0" presId="urn:microsoft.com/office/officeart/2005/8/layout/process2"/>
    <dgm:cxn modelId="{70C2FC38-BF1D-244A-B368-E5E1003A2BFA}" type="presOf" srcId="{5E9EF506-7A84-3E47-9E3B-135209AAE58A}" destId="{A83C8DA2-BC62-4048-9415-AD52449431CB}" srcOrd="0" destOrd="0" presId="urn:microsoft.com/office/officeart/2005/8/layout/process2"/>
    <dgm:cxn modelId="{D99B2744-D874-D84D-9AE9-5A7CEB4154BE}" type="presOf" srcId="{66F5D55F-9D74-994F-A244-56B691B4B79E}" destId="{04FACF0B-5DE8-CE4F-9CFC-FD625DFC7EC2}" srcOrd="1" destOrd="0" presId="urn:microsoft.com/office/officeart/2005/8/layout/process2"/>
    <dgm:cxn modelId="{345B562D-A3B9-E44F-91D9-2EAD86B4BA2D}" srcId="{7A1B348C-048C-1443-A7AB-323DF18E332D}" destId="{5E9EF506-7A84-3E47-9E3B-135209AAE58A}" srcOrd="0" destOrd="0" parTransId="{38FD6B01-E87F-B045-A4CF-5EBB5045C4CF}" sibTransId="{66F5D55F-9D74-994F-A244-56B691B4B79E}"/>
    <dgm:cxn modelId="{2618D672-E708-B94A-A81D-980032E7813D}" type="presOf" srcId="{AF73D6DF-BA82-504F-BF99-4D3EB56E1CFC}" destId="{D4A6326F-CB8F-004C-A748-39C4D29BB6B9}" srcOrd="0" destOrd="0" presId="urn:microsoft.com/office/officeart/2005/8/layout/process2"/>
    <dgm:cxn modelId="{5187E349-36DE-8C46-9FD8-04B3FB9B8616}" type="presParOf" srcId="{55F8495B-99FD-EB43-86FE-DACE73D3D6DA}" destId="{A83C8DA2-BC62-4048-9415-AD52449431CB}" srcOrd="0" destOrd="0" presId="urn:microsoft.com/office/officeart/2005/8/layout/process2"/>
    <dgm:cxn modelId="{2720A3BD-80FF-EA46-84A1-EA9E19C37B54}" type="presParOf" srcId="{55F8495B-99FD-EB43-86FE-DACE73D3D6DA}" destId="{491E02CC-73C0-A74E-8E54-2B0308770B5B}" srcOrd="1" destOrd="0" presId="urn:microsoft.com/office/officeart/2005/8/layout/process2"/>
    <dgm:cxn modelId="{3C690DA2-A5E2-E548-96B2-B1B9CC6799DA}" type="presParOf" srcId="{491E02CC-73C0-A74E-8E54-2B0308770B5B}" destId="{04FACF0B-5DE8-CE4F-9CFC-FD625DFC7EC2}" srcOrd="0" destOrd="0" presId="urn:microsoft.com/office/officeart/2005/8/layout/process2"/>
    <dgm:cxn modelId="{A333C319-DFAB-A54F-BDC9-E16B37FD7588}" type="presParOf" srcId="{55F8495B-99FD-EB43-86FE-DACE73D3D6DA}" destId="{D4A6326F-CB8F-004C-A748-39C4D29BB6B9}" srcOrd="2" destOrd="0" presId="urn:microsoft.com/office/officeart/2005/8/layout/process2"/>
    <dgm:cxn modelId="{DB84B1B3-AFC9-2540-A542-6BD59F7E250C}" type="presParOf" srcId="{55F8495B-99FD-EB43-86FE-DACE73D3D6DA}" destId="{5E024670-8220-7C42-92F3-BB785547080D}" srcOrd="3" destOrd="0" presId="urn:microsoft.com/office/officeart/2005/8/layout/process2"/>
    <dgm:cxn modelId="{12BB7381-6D6E-444B-B6E4-070EBF1B5E19}" type="presParOf" srcId="{5E024670-8220-7C42-92F3-BB785547080D}" destId="{3823C4A4-0B34-9849-AC16-96739E4E477B}" srcOrd="0" destOrd="0" presId="urn:microsoft.com/office/officeart/2005/8/layout/process2"/>
    <dgm:cxn modelId="{411B504F-DB84-3346-9E23-DCFA2E82F1D6}" type="presParOf" srcId="{55F8495B-99FD-EB43-86FE-DACE73D3D6DA}" destId="{CCA14A36-0186-E945-AB66-05DA2A23950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C8DA2-BC62-4048-9415-AD52449431CB}">
      <dsp:nvSpPr>
        <dsp:cNvPr id="0" name=""/>
        <dsp:cNvSpPr/>
      </dsp:nvSpPr>
      <dsp:spPr>
        <a:xfrm>
          <a:off x="353258" y="0"/>
          <a:ext cx="2036683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smtClean="0"/>
            <a:t>The World</a:t>
          </a:r>
          <a:endParaRPr lang="en-US" sz="3100" b="1" kern="1200" dirty="0"/>
        </a:p>
      </dsp:txBody>
      <dsp:txXfrm>
        <a:off x="386398" y="33140"/>
        <a:ext cx="1970403" cy="1065210"/>
      </dsp:txXfrm>
    </dsp:sp>
    <dsp:sp modelId="{491E02CC-73C0-A74E-8E54-2B0308770B5B}">
      <dsp:nvSpPr>
        <dsp:cNvPr id="0" name=""/>
        <dsp:cNvSpPr/>
      </dsp:nvSpPr>
      <dsp:spPr>
        <a:xfrm rot="5400000">
          <a:off x="11594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1218849" y="1202209"/>
        <a:ext cx="305502" cy="297016"/>
      </dsp:txXfrm>
    </dsp:sp>
    <dsp:sp modelId="{D4A6326F-CB8F-004C-A748-39C4D29BB6B9}">
      <dsp:nvSpPr>
        <dsp:cNvPr id="0" name=""/>
        <dsp:cNvSpPr/>
      </dsp:nvSpPr>
      <dsp:spPr>
        <a:xfrm>
          <a:off x="353258" y="1697236"/>
          <a:ext cx="2036683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smtClean="0"/>
            <a:t>Your Life</a:t>
          </a:r>
          <a:endParaRPr lang="en-US" sz="3100" kern="1200" dirty="0"/>
        </a:p>
      </dsp:txBody>
      <dsp:txXfrm>
        <a:off x="386398" y="1730376"/>
        <a:ext cx="1970403" cy="1065210"/>
      </dsp:txXfrm>
    </dsp:sp>
    <dsp:sp modelId="{5E024670-8220-7C42-92F3-BB785547080D}">
      <dsp:nvSpPr>
        <dsp:cNvPr id="0" name=""/>
        <dsp:cNvSpPr/>
      </dsp:nvSpPr>
      <dsp:spPr>
        <a:xfrm rot="5400000">
          <a:off x="11594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1218849" y="2899445"/>
        <a:ext cx="305502" cy="297016"/>
      </dsp:txXfrm>
    </dsp:sp>
    <dsp:sp modelId="{CCA14A36-0186-E945-AB66-05DA2A239500}">
      <dsp:nvSpPr>
        <dsp:cNvPr id="0" name=""/>
        <dsp:cNvSpPr/>
      </dsp:nvSpPr>
      <dsp:spPr>
        <a:xfrm>
          <a:off x="353258" y="3394472"/>
          <a:ext cx="2036683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smtClean="0"/>
            <a:t>Themes</a:t>
          </a:r>
          <a:endParaRPr lang="en-US" sz="3100" b="1" kern="1200" dirty="0"/>
        </a:p>
      </dsp:txBody>
      <dsp:txXfrm>
        <a:off x="386398" y="3427612"/>
        <a:ext cx="1970403" cy="106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1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1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0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759C-7005-704E-BB07-BA22533FFD2F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5465-096A-8646-8497-34530F2C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" TargetMode="Externa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6324"/>
            <a:ext cx="8305800" cy="147002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7000" b="1" dirty="0" smtClean="0">
                <a:solidFill>
                  <a:schemeClr val="bg1"/>
                </a:solidFill>
              </a:rPr>
              <a:t>Collaborative Design</a:t>
            </a:r>
            <a:endParaRPr lang="en-US" sz="7000" b="1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2832848"/>
            <a:ext cx="6248400" cy="3491752"/>
          </a:xfrm>
          <a:prstGeom prst="cloudCallout">
            <a:avLst>
              <a:gd name="adj1" fmla="val 27020"/>
              <a:gd name="adj2" fmla="val -7725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Chalkduster"/>
                <a:cs typeface="Chalkduster"/>
              </a:rPr>
              <a:t>What happens when students &amp; teachers</a:t>
            </a:r>
          </a:p>
          <a:p>
            <a:pPr algn="ctr"/>
            <a:r>
              <a:rPr lang="en-US" sz="2500" dirty="0" smtClean="0">
                <a:solidFill>
                  <a:schemeClr val="tx1"/>
                </a:solidFill>
                <a:latin typeface="Chalkduster"/>
                <a:cs typeface="Chalkduster"/>
              </a:rPr>
              <a:t>design a </a:t>
            </a:r>
            <a:r>
              <a:rPr lang="en-US" sz="2500" smtClean="0">
                <a:solidFill>
                  <a:schemeClr val="tx1"/>
                </a:solidFill>
                <a:latin typeface="Chalkduster"/>
                <a:cs typeface="Chalkduster"/>
              </a:rPr>
              <a:t>PROJECT together?</a:t>
            </a:r>
            <a:endParaRPr lang="en-US" sz="2500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97214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3000"/>
          </a:xfrm>
        </p:spPr>
        <p:txBody>
          <a:bodyPr>
            <a:noAutofit/>
          </a:bodyPr>
          <a:lstStyle/>
          <a:p>
            <a:pPr marL="514350" indent="-514350" fontAlgn="base">
              <a:buNone/>
            </a:pPr>
            <a:r>
              <a:rPr lang="en-US" sz="2300" b="1" u="sng" dirty="0" smtClean="0"/>
              <a:t>STEPS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300" dirty="0" smtClean="0"/>
              <a:t>Students choose their favorite question and post it on their chest.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300" dirty="0" smtClean="0"/>
              <a:t>Stand up and silently (only using hand gestures) find all of the people with common questions.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300" dirty="0" smtClean="0"/>
              <a:t>When you find another person, sit on floor next to one another (this sends signal to people looking for groups).</a:t>
            </a:r>
          </a:p>
          <a:p>
            <a:pPr marL="514350" indent="-514350">
              <a:buNone/>
            </a:pP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duster"/>
                <a:ea typeface="+mj-ea"/>
                <a:cs typeface="Chalkduster"/>
              </a:rPr>
              <a:t>COMMON QUESTIONS ACTIVITY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alkduster"/>
              <a:ea typeface="+mj-ea"/>
              <a:cs typeface="Chalkduster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572000" y="1828800"/>
            <a:ext cx="4114800" cy="4114800"/>
          </a:xfrm>
          <a:prstGeom prst="star32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500" b="1" dirty="0" smtClean="0"/>
              <a:t>DEBRIEF:</a:t>
            </a:r>
          </a:p>
          <a:p>
            <a:pPr algn="ctr" fontAlgn="base"/>
            <a:r>
              <a:rPr lang="en-US" sz="2500" b="1" dirty="0" smtClean="0"/>
              <a:t>What do your questions have in common?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97705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 marL="514350" indent="-514350" fontAlgn="base">
              <a:buNone/>
            </a:pPr>
            <a:r>
              <a:rPr lang="en-US" b="1" u="sng" dirty="0" smtClean="0"/>
              <a:t>STEPS: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Each person shares their questions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As a group, create categories on a poster at your table by placing sticky notes in piles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rite category names at the top of each pile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hare out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3: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Developing Categories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 rot="21300939">
            <a:off x="216104" y="5169104"/>
            <a:ext cx="1533127" cy="153312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Categories should be…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1300939">
            <a:off x="1968704" y="5095868"/>
            <a:ext cx="1533127" cy="153312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Specific enough that they don’t include all questions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300939">
            <a:off x="5565969" y="4956369"/>
            <a:ext cx="1533127" cy="153312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broad enough to contain more than one question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300939">
            <a:off x="3737169" y="5032569"/>
            <a:ext cx="1533127" cy="153312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 example, “Life” is too broad!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300939">
            <a:off x="7318569" y="4864304"/>
            <a:ext cx="1533127" cy="153312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For example, “Greenhouse Gases” is too specific!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2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5105399"/>
            <a:ext cx="7543800" cy="1295401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04801"/>
            <a:ext cx="8610600" cy="43396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1" algn="ctr" fontAlgn="base"/>
            <a:r>
              <a:rPr lang="en-US" sz="3600" dirty="0" smtClean="0">
                <a:solidFill>
                  <a:srgbClr val="FF0000"/>
                </a:solidFill>
                <a:latin typeface="Chalkduster"/>
                <a:cs typeface="Chalkduster"/>
              </a:rPr>
              <a:t>Categorizing Our Questions</a:t>
            </a:r>
            <a:endParaRPr lang="en-US" sz="3000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lvl="1" algn="ctr" fontAlgn="base"/>
            <a:endParaRPr lang="en-US" sz="3000" dirty="0" smtClean="0">
              <a:solidFill>
                <a:srgbClr val="FF6600"/>
              </a:solidFill>
              <a:latin typeface="Chalkduster"/>
              <a:cs typeface="Chalkduster"/>
            </a:endParaRPr>
          </a:p>
          <a:p>
            <a:pPr lvl="1" algn="ctr" fontAlgn="base"/>
            <a:r>
              <a:rPr lang="en-US" sz="3000" dirty="0" smtClean="0">
                <a:latin typeface="Chalkduster"/>
                <a:cs typeface="Chalkduster"/>
              </a:rPr>
              <a:t>Jermaine’s Question:</a:t>
            </a:r>
          </a:p>
          <a:p>
            <a:pPr lvl="1" algn="ctr" fontAlgn="base"/>
            <a:r>
              <a:rPr lang="en-US" sz="3000" dirty="0" smtClean="0">
                <a:solidFill>
                  <a:srgbClr val="FF6600"/>
                </a:solidFill>
                <a:latin typeface="Chalkduster"/>
                <a:cs typeface="Chalkduster"/>
              </a:rPr>
              <a:t>When will we run out of space for our trash?</a:t>
            </a:r>
          </a:p>
          <a:p>
            <a:pPr lvl="1" algn="ctr" fontAlgn="base"/>
            <a:endParaRPr lang="en-US" sz="3000" dirty="0" smtClean="0">
              <a:latin typeface="Chalkduster"/>
              <a:cs typeface="Chalkduster"/>
            </a:endParaRPr>
          </a:p>
          <a:p>
            <a:pPr lvl="1" algn="ctr" fontAlgn="base"/>
            <a:r>
              <a:rPr lang="en-US" sz="3000" dirty="0" smtClean="0">
                <a:solidFill>
                  <a:srgbClr val="000000"/>
                </a:solidFill>
                <a:latin typeface="Chalkduster"/>
                <a:cs typeface="Chalkduster"/>
              </a:rPr>
              <a:t>Sydney’s Question:</a:t>
            </a:r>
          </a:p>
          <a:p>
            <a:pPr lvl="1" algn="ctr" fontAlgn="base"/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halkduster"/>
                <a:cs typeface="Chalkduster"/>
              </a:rPr>
              <a:t>How do my choices as a consumer affect the environment?</a:t>
            </a:r>
            <a:endParaRPr lang="en-US" sz="3000" dirty="0">
              <a:latin typeface="Chalkduster"/>
              <a:cs typeface="Chalkdust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1816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fontAlgn="base"/>
            <a:r>
              <a:rPr lang="en-US" sz="3300" dirty="0" smtClean="0">
                <a:solidFill>
                  <a:srgbClr val="FF0000"/>
                </a:solidFill>
                <a:latin typeface="Chalkduster"/>
                <a:cs typeface="Chalkduster"/>
              </a:rPr>
              <a:t>ENVIRONMENTAL ISSUES</a:t>
            </a:r>
          </a:p>
        </p:txBody>
      </p:sp>
      <p:sp>
        <p:nvSpPr>
          <p:cNvPr id="7" name="TextBox 6"/>
          <p:cNvSpPr txBox="1"/>
          <p:nvPr/>
        </p:nvSpPr>
        <p:spPr>
          <a:xfrm rot="20988142">
            <a:off x="1147491" y="534812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/>
                <a:cs typeface="Impact"/>
              </a:rPr>
              <a:t>CATEGORY</a:t>
            </a:r>
            <a:endParaRPr lang="en-US" sz="4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29884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83976"/>
              </p:ext>
            </p:extLst>
          </p:nvPr>
        </p:nvGraphicFramePr>
        <p:xfrm>
          <a:off x="273539" y="146540"/>
          <a:ext cx="8616464" cy="65836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54116"/>
                <a:gridCol w="2154116"/>
                <a:gridCol w="2154116"/>
                <a:gridCol w="2154116"/>
              </a:tblGrid>
              <a:tr h="44518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Groups for Categorizing</a:t>
                      </a:r>
                      <a:r>
                        <a:rPr lang="en-US" sz="2400" baseline="0" dirty="0" smtClean="0"/>
                        <a:t> Activity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118291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u="sng" dirty="0" smtClean="0"/>
                        <a:t>Group 1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="0" u="none" dirty="0" err="1" smtClean="0"/>
                        <a:t>Kyna</a:t>
                      </a:r>
                      <a:endParaRPr lang="en-US" b="0" u="none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="0" u="none" dirty="0" smtClean="0"/>
                        <a:t>Natalie</a:t>
                      </a:r>
                      <a:r>
                        <a:rPr lang="en-US" b="0" u="none" baseline="0" dirty="0" smtClean="0"/>
                        <a:t> A.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="0" u="none" baseline="0" dirty="0" smtClean="0"/>
                        <a:t>Jermaine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="0" u="none" baseline="0" dirty="0" smtClean="0"/>
                        <a:t>Bailey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="0" u="none" baseline="0" dirty="0" smtClean="0"/>
                        <a:t>Sammy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 2</a:t>
                      </a:r>
                    </a:p>
                    <a:p>
                      <a:r>
                        <a:rPr lang="en-US" b="0" u="none" dirty="0" smtClean="0"/>
                        <a:t>Kat</a:t>
                      </a:r>
                    </a:p>
                    <a:p>
                      <a:r>
                        <a:rPr lang="en-US" b="0" u="none" dirty="0" smtClean="0"/>
                        <a:t>Jacky</a:t>
                      </a:r>
                    </a:p>
                    <a:p>
                      <a:r>
                        <a:rPr lang="en-US" b="0" u="none" dirty="0" smtClean="0"/>
                        <a:t>Alex</a:t>
                      </a:r>
                    </a:p>
                    <a:p>
                      <a:r>
                        <a:rPr lang="en-US" b="0" u="none" dirty="0" smtClean="0"/>
                        <a:t>Aidan </a:t>
                      </a:r>
                      <a:r>
                        <a:rPr lang="en-US" b="0" u="none" dirty="0" err="1" smtClean="0"/>
                        <a:t>Parral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 3</a:t>
                      </a:r>
                    </a:p>
                    <a:p>
                      <a:r>
                        <a:rPr lang="en-US" b="0" u="none" dirty="0" smtClean="0"/>
                        <a:t>Nadia</a:t>
                      </a:r>
                    </a:p>
                    <a:p>
                      <a:r>
                        <a:rPr lang="en-US" b="0" u="none" dirty="0" err="1" smtClean="0"/>
                        <a:t>Dani</a:t>
                      </a:r>
                      <a:endParaRPr lang="en-US" b="0" u="none" dirty="0" smtClean="0"/>
                    </a:p>
                    <a:p>
                      <a:r>
                        <a:rPr lang="en-US" b="0" u="none" dirty="0" smtClean="0"/>
                        <a:t>Gabriel</a:t>
                      </a:r>
                    </a:p>
                    <a:p>
                      <a:r>
                        <a:rPr lang="en-US" b="0" u="none" dirty="0" smtClean="0"/>
                        <a:t>Justin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 4</a:t>
                      </a:r>
                    </a:p>
                    <a:p>
                      <a:r>
                        <a:rPr lang="en-US" b="0" u="none" dirty="0" err="1" smtClean="0"/>
                        <a:t>Lianna</a:t>
                      </a:r>
                      <a:endParaRPr lang="en-US" b="0" u="none" dirty="0" smtClean="0"/>
                    </a:p>
                    <a:p>
                      <a:r>
                        <a:rPr lang="en-US" b="0" u="none" dirty="0" err="1" smtClean="0"/>
                        <a:t>Krimsynn</a:t>
                      </a:r>
                      <a:endParaRPr lang="en-US" b="0" u="none" dirty="0" smtClean="0"/>
                    </a:p>
                    <a:p>
                      <a:r>
                        <a:rPr lang="en-US" b="0" u="none" dirty="0" smtClean="0"/>
                        <a:t>Angelo</a:t>
                      </a:r>
                    </a:p>
                    <a:p>
                      <a:r>
                        <a:rPr lang="en-US" b="0" u="none" dirty="0" smtClean="0"/>
                        <a:t>Shane</a:t>
                      </a:r>
                    </a:p>
                    <a:p>
                      <a:r>
                        <a:rPr lang="en-US" b="0" u="none" dirty="0" err="1" smtClean="0"/>
                        <a:t>Kamryn</a:t>
                      </a:r>
                      <a:endParaRPr lang="en-US" b="0" u="none" dirty="0"/>
                    </a:p>
                  </a:txBody>
                  <a:tcPr/>
                </a:tc>
              </a:tr>
              <a:tr h="1182917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 5</a:t>
                      </a:r>
                    </a:p>
                    <a:p>
                      <a:r>
                        <a:rPr lang="en-US" b="0" u="none" dirty="0" smtClean="0"/>
                        <a:t>Lindsey</a:t>
                      </a:r>
                    </a:p>
                    <a:p>
                      <a:r>
                        <a:rPr lang="en-US" b="0" u="none" dirty="0" smtClean="0"/>
                        <a:t>Jamie</a:t>
                      </a:r>
                    </a:p>
                    <a:p>
                      <a:r>
                        <a:rPr lang="en-US" b="0" u="none" dirty="0" err="1" smtClean="0"/>
                        <a:t>Cris</a:t>
                      </a:r>
                      <a:endParaRPr lang="en-US" b="0" u="none" dirty="0" smtClean="0"/>
                    </a:p>
                    <a:p>
                      <a:r>
                        <a:rPr lang="en-US" b="0" u="none" dirty="0" smtClean="0"/>
                        <a:t>Matthew</a:t>
                      </a:r>
                      <a:r>
                        <a:rPr lang="en-US" b="0" u="none" baseline="0" dirty="0" smtClean="0"/>
                        <a:t> K.</a:t>
                      </a:r>
                      <a:endParaRPr lang="en-US" b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 6</a:t>
                      </a:r>
                    </a:p>
                    <a:p>
                      <a:r>
                        <a:rPr lang="en-US" b="0" u="none" dirty="0" smtClean="0"/>
                        <a:t>Kendall</a:t>
                      </a:r>
                    </a:p>
                    <a:p>
                      <a:r>
                        <a:rPr lang="en-US" b="0" u="none" dirty="0" err="1" smtClean="0"/>
                        <a:t>Ozanei</a:t>
                      </a:r>
                      <a:endParaRPr lang="en-US" b="0" u="none" dirty="0" smtClean="0"/>
                    </a:p>
                    <a:p>
                      <a:r>
                        <a:rPr lang="en-US" b="0" u="none" dirty="0" smtClean="0"/>
                        <a:t>Michael</a:t>
                      </a:r>
                    </a:p>
                    <a:p>
                      <a:r>
                        <a:rPr lang="en-US" b="0" u="none" dirty="0" smtClean="0"/>
                        <a:t>Zack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 7</a:t>
                      </a:r>
                    </a:p>
                    <a:p>
                      <a:r>
                        <a:rPr lang="en-US" b="0" u="none" dirty="0" smtClean="0"/>
                        <a:t>Matthew L.</a:t>
                      </a:r>
                    </a:p>
                    <a:p>
                      <a:r>
                        <a:rPr lang="en-US" b="0" u="none" dirty="0" smtClean="0"/>
                        <a:t>Pablo</a:t>
                      </a:r>
                    </a:p>
                    <a:p>
                      <a:r>
                        <a:rPr lang="en-US" b="0" u="none" dirty="0" err="1" smtClean="0"/>
                        <a:t>Tiera</a:t>
                      </a:r>
                      <a:endParaRPr lang="en-US" b="0" u="none" dirty="0" smtClean="0"/>
                    </a:p>
                    <a:p>
                      <a:r>
                        <a:rPr lang="en-US" b="0" u="none" dirty="0" err="1" smtClean="0"/>
                        <a:t>Ivanette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</a:t>
                      </a:r>
                      <a:r>
                        <a:rPr lang="en-US" b="1" u="sng" baseline="0" dirty="0" smtClean="0"/>
                        <a:t> 8</a:t>
                      </a:r>
                    </a:p>
                    <a:p>
                      <a:r>
                        <a:rPr lang="en-US" b="0" u="none" baseline="0" dirty="0" smtClean="0"/>
                        <a:t>Kai</a:t>
                      </a:r>
                    </a:p>
                    <a:p>
                      <a:r>
                        <a:rPr lang="en-US" b="0" u="none" baseline="0" dirty="0" smtClean="0"/>
                        <a:t>Brian</a:t>
                      </a:r>
                    </a:p>
                    <a:p>
                      <a:r>
                        <a:rPr lang="en-US" b="0" u="none" baseline="0" dirty="0" err="1" smtClean="0"/>
                        <a:t>Makayla</a:t>
                      </a:r>
                      <a:endParaRPr lang="en-US" b="0" u="none" baseline="0" dirty="0" smtClean="0"/>
                    </a:p>
                    <a:p>
                      <a:r>
                        <a:rPr lang="en-US" b="0" u="none" baseline="0" dirty="0" smtClean="0"/>
                        <a:t>Ruth</a:t>
                      </a:r>
                      <a:endParaRPr lang="en-US" b="0" u="none" dirty="0"/>
                    </a:p>
                  </a:txBody>
                  <a:tcPr/>
                </a:tc>
              </a:tr>
              <a:tr h="1182917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</a:t>
                      </a:r>
                      <a:r>
                        <a:rPr lang="en-US" b="1" u="sng" baseline="0" dirty="0" smtClean="0"/>
                        <a:t> 9</a:t>
                      </a:r>
                    </a:p>
                    <a:p>
                      <a:r>
                        <a:rPr lang="en-US" b="0" u="none" baseline="0" dirty="0" smtClean="0"/>
                        <a:t>Aaron</a:t>
                      </a:r>
                    </a:p>
                    <a:p>
                      <a:r>
                        <a:rPr lang="en-US" b="0" u="none" baseline="0" dirty="0" err="1" smtClean="0"/>
                        <a:t>Sondre</a:t>
                      </a:r>
                      <a:endParaRPr lang="en-US" b="0" u="none" baseline="0" dirty="0" smtClean="0"/>
                    </a:p>
                    <a:p>
                      <a:r>
                        <a:rPr lang="en-US" b="0" u="none" baseline="0" dirty="0" err="1" smtClean="0"/>
                        <a:t>Inika</a:t>
                      </a:r>
                      <a:endParaRPr lang="en-US" b="0" u="none" baseline="0" dirty="0" smtClean="0"/>
                    </a:p>
                    <a:p>
                      <a:r>
                        <a:rPr lang="en-US" b="0" u="none" baseline="0" dirty="0" smtClean="0"/>
                        <a:t>Alexis</a:t>
                      </a:r>
                      <a:endParaRPr lang="en-US" b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</a:t>
                      </a:r>
                      <a:r>
                        <a:rPr lang="en-US" b="1" u="sng" baseline="0" dirty="0" smtClean="0"/>
                        <a:t> 10</a:t>
                      </a:r>
                    </a:p>
                    <a:p>
                      <a:r>
                        <a:rPr lang="en-US" b="0" u="none" baseline="0" dirty="0" smtClean="0"/>
                        <a:t>Caroline</a:t>
                      </a:r>
                    </a:p>
                    <a:p>
                      <a:r>
                        <a:rPr lang="en-US" b="0" u="none" baseline="0" dirty="0" err="1" smtClean="0"/>
                        <a:t>Nataly</a:t>
                      </a:r>
                      <a:r>
                        <a:rPr lang="en-US" b="0" u="none" baseline="0" dirty="0" smtClean="0"/>
                        <a:t> L.</a:t>
                      </a:r>
                    </a:p>
                    <a:p>
                      <a:r>
                        <a:rPr lang="en-US" b="0" u="none" baseline="0" dirty="0" err="1" smtClean="0"/>
                        <a:t>Dev</a:t>
                      </a:r>
                      <a:endParaRPr lang="en-US" b="0" u="none" baseline="0" dirty="0" smtClean="0"/>
                    </a:p>
                    <a:p>
                      <a:r>
                        <a:rPr lang="en-US" b="0" u="none" baseline="0" dirty="0" smtClean="0"/>
                        <a:t>David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u="sng" dirty="0" smtClean="0"/>
                        <a:t>Group 11</a:t>
                      </a:r>
                      <a:endParaRPr lang="en-US" b="0" i="0" u="none" dirty="0" smtClean="0"/>
                    </a:p>
                    <a:p>
                      <a:r>
                        <a:rPr lang="en-US" b="0" i="0" u="none" dirty="0" err="1" smtClean="0"/>
                        <a:t>Esme</a:t>
                      </a:r>
                      <a:endParaRPr lang="en-US" b="1" i="0" u="sng" dirty="0" smtClean="0"/>
                    </a:p>
                    <a:p>
                      <a:r>
                        <a:rPr lang="en-US" b="0" i="0" u="none" dirty="0" smtClean="0"/>
                        <a:t>Melanie</a:t>
                      </a:r>
                    </a:p>
                    <a:p>
                      <a:r>
                        <a:rPr lang="en-US" b="0" i="0" u="none" dirty="0" smtClean="0"/>
                        <a:t>Andre</a:t>
                      </a:r>
                    </a:p>
                    <a:p>
                      <a:r>
                        <a:rPr lang="en-US" b="0" i="0" u="none" dirty="0" smtClean="0"/>
                        <a:t>Aiden </a:t>
                      </a:r>
                      <a:r>
                        <a:rPr lang="en-US" b="0" i="0" u="none" dirty="0" err="1" smtClean="0"/>
                        <a:t>Pinedo</a:t>
                      </a:r>
                      <a:endParaRPr lang="en-US" b="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 12</a:t>
                      </a:r>
                    </a:p>
                    <a:p>
                      <a:r>
                        <a:rPr lang="en-US" b="0" u="none" dirty="0" smtClean="0"/>
                        <a:t>Sophia C.</a:t>
                      </a:r>
                    </a:p>
                    <a:p>
                      <a:r>
                        <a:rPr lang="en-US" b="0" u="none" dirty="0" smtClean="0"/>
                        <a:t>Claire</a:t>
                      </a:r>
                    </a:p>
                    <a:p>
                      <a:r>
                        <a:rPr lang="en-US" b="0" u="none" dirty="0" smtClean="0"/>
                        <a:t>Brandon</a:t>
                      </a:r>
                    </a:p>
                    <a:p>
                      <a:r>
                        <a:rPr lang="en-US" b="0" u="none" dirty="0" smtClean="0"/>
                        <a:t>Adrian</a:t>
                      </a:r>
                      <a:endParaRPr lang="en-US" b="0" u="none" dirty="0"/>
                    </a:p>
                  </a:txBody>
                  <a:tcPr/>
                </a:tc>
              </a:tr>
              <a:tr h="1182917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Group 13</a:t>
                      </a:r>
                      <a:endParaRPr lang="en-US" b="0" u="none" dirty="0" smtClean="0"/>
                    </a:p>
                    <a:p>
                      <a:r>
                        <a:rPr lang="en-US" b="0" u="none" dirty="0" err="1" smtClean="0"/>
                        <a:t>Hasan</a:t>
                      </a:r>
                      <a:endParaRPr lang="en-US" b="0" u="none" dirty="0" smtClean="0"/>
                    </a:p>
                    <a:p>
                      <a:r>
                        <a:rPr lang="en-US" b="0" u="none" dirty="0" err="1" smtClean="0"/>
                        <a:t>Xander</a:t>
                      </a:r>
                      <a:endParaRPr lang="en-US" b="0" u="none" dirty="0" smtClean="0"/>
                    </a:p>
                    <a:p>
                      <a:r>
                        <a:rPr lang="en-US" b="0" u="none" dirty="0" smtClean="0"/>
                        <a:t>Sophia</a:t>
                      </a:r>
                      <a:r>
                        <a:rPr lang="en-US" b="0" u="none" baseline="0" dirty="0" smtClean="0"/>
                        <a:t> L.</a:t>
                      </a:r>
                    </a:p>
                    <a:p>
                      <a:r>
                        <a:rPr lang="en-US" b="0" u="none" baseline="0" dirty="0" err="1" smtClean="0"/>
                        <a:t>Syndey</a:t>
                      </a:r>
                      <a:endParaRPr lang="en-US" b="1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67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Chalkduster"/>
                <a:cs typeface="Chalkduster"/>
              </a:rPr>
              <a:t>Themes Journal Entry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2960"/>
            <a:ext cx="8229600" cy="3110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/>
                <a:cs typeface="Cambria"/>
              </a:rPr>
              <a:t>Directions: </a:t>
            </a:r>
          </a:p>
          <a:p>
            <a:pPr marL="0" indent="0">
              <a:buNone/>
            </a:pPr>
            <a:r>
              <a:rPr lang="en-US" sz="2000" dirty="0" smtClean="0">
                <a:latin typeface="Cambria"/>
                <a:cs typeface="Cambria"/>
              </a:rPr>
              <a:t>For each of the themes above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>
                <a:latin typeface="Cambria"/>
                <a:cs typeface="Cambria"/>
              </a:rPr>
              <a:t>G</a:t>
            </a:r>
            <a:r>
              <a:rPr lang="en-US" sz="1800" dirty="0" smtClean="0">
                <a:latin typeface="Cambria"/>
                <a:cs typeface="Cambria"/>
              </a:rPr>
              <a:t>ive a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Cambria"/>
                <a:cs typeface="Cambria"/>
              </a:rPr>
              <a:t>Write one example question that might go under that theme</a:t>
            </a:r>
          </a:p>
          <a:p>
            <a:pPr marL="0" indent="0">
              <a:buNone/>
            </a:pPr>
            <a:r>
              <a:rPr lang="en-US" sz="2000" b="1" dirty="0" smtClean="0">
                <a:latin typeface="Cambria"/>
                <a:cs typeface="Cambria"/>
              </a:rPr>
              <a:t>Example: </a:t>
            </a:r>
          </a:p>
          <a:p>
            <a:pPr marL="0" indent="0">
              <a:buNone/>
            </a:pPr>
            <a:r>
              <a:rPr lang="en-US" sz="2000" dirty="0" smtClean="0">
                <a:latin typeface="Cambria"/>
                <a:cs typeface="Cambria"/>
              </a:rPr>
              <a:t>Education</a:t>
            </a:r>
            <a:endParaRPr lang="en-US" sz="2000" dirty="0">
              <a:latin typeface="Cambria"/>
              <a:cs typeface="Cambri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Cambria"/>
                <a:cs typeface="Cambria"/>
              </a:rPr>
              <a:t>Education means giving instruction or training, especially having to do with school</a:t>
            </a:r>
            <a:endParaRPr lang="en-US" sz="1800" dirty="0">
              <a:latin typeface="Cambria"/>
              <a:cs typeface="Cambri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Cambria"/>
                <a:cs typeface="Cambria"/>
              </a:rPr>
              <a:t>What types of projects will we do this year? What college will I attend?</a:t>
            </a:r>
            <a:endParaRPr lang="en-US" sz="1800" dirty="0">
              <a:latin typeface="Cambria"/>
              <a:cs typeface="Cambria"/>
            </a:endParaRPr>
          </a:p>
          <a:p>
            <a:pPr marL="400050" lvl="1" indent="0">
              <a:buNone/>
            </a:pPr>
            <a:endParaRPr lang="en-US" sz="1800" dirty="0" smtClean="0">
              <a:latin typeface="Cambria"/>
              <a:cs typeface="Cambri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87819"/>
              </p:ext>
            </p:extLst>
          </p:nvPr>
        </p:nvGraphicFramePr>
        <p:xfrm>
          <a:off x="245953" y="1682226"/>
          <a:ext cx="8658987" cy="18136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63868"/>
                <a:gridCol w="1763868"/>
                <a:gridCol w="1763868"/>
                <a:gridCol w="1763868"/>
                <a:gridCol w="1603515"/>
              </a:tblGrid>
              <a:tr h="45341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The Human</a:t>
                      </a:r>
                      <a:r>
                        <a:rPr lang="en-US" sz="1500" b="0" baseline="0" dirty="0" smtClean="0"/>
                        <a:t> Body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Education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Psychology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Technology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The End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Issues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Earth</a:t>
                      </a:r>
                      <a:r>
                        <a:rPr lang="en-US" sz="1500" b="0" baseline="0" dirty="0" smtClean="0"/>
                        <a:t> Science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Biology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Physical Science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Culture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Entertainment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Unknown Mysteries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Future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Fundamental Needs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History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The Universe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Philosophy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Government</a:t>
                      </a:r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38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Chalkduster"/>
                <a:cs typeface="Chalkduster"/>
              </a:rPr>
              <a:t>Putting our Questions into our new Themes!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28" y="1600200"/>
            <a:ext cx="4003883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You will be assigned a group and a theme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In your group, create a new </a:t>
            </a:r>
            <a:r>
              <a:rPr lang="en-US" sz="2400" dirty="0">
                <a:latin typeface="Cambria"/>
                <a:cs typeface="Cambria"/>
              </a:rPr>
              <a:t>G</a:t>
            </a:r>
            <a:r>
              <a:rPr lang="en-US" sz="2400" dirty="0" smtClean="0">
                <a:latin typeface="Cambria"/>
                <a:cs typeface="Cambria"/>
              </a:rPr>
              <a:t>oogle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Title this document the name of your group’s theme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Share this document with everyone in your group and </a:t>
            </a:r>
            <a:r>
              <a:rPr lang="en-US" sz="2400" u="sng" dirty="0" smtClean="0">
                <a:latin typeface="Cambria"/>
                <a:cs typeface="Cambria"/>
              </a:rPr>
              <a:t>Ms. Wong and Ms. </a:t>
            </a:r>
            <a:r>
              <a:rPr lang="en-US" sz="2400" u="sng" dirty="0" err="1" smtClean="0">
                <a:latin typeface="Cambria"/>
                <a:cs typeface="Cambria"/>
              </a:rPr>
              <a:t>Alota</a:t>
            </a:r>
            <a:endParaRPr lang="en-US" sz="2400" u="sng" dirty="0">
              <a:latin typeface="Cambria"/>
              <a:cs typeface="Cambria"/>
            </a:endParaRPr>
          </a:p>
        </p:txBody>
      </p:sp>
      <p:pic>
        <p:nvPicPr>
          <p:cNvPr id="4" name="Picture 3" descr="Screen Shot 2013-09-30 at 7.51.12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66" y="1600200"/>
            <a:ext cx="4682262" cy="29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Chalkduster"/>
                <a:cs typeface="Chalkduster"/>
              </a:rPr>
              <a:t>Putting our Questions into our new Themes!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88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Your group will get a blank envelop, write down your group’s theme on the front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In the cup on your desk, look for questions that fit into your theme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Write those questions down in your </a:t>
            </a:r>
            <a:r>
              <a:rPr lang="en-US" sz="2800" dirty="0" err="1" smtClean="0">
                <a:latin typeface="Cambria"/>
                <a:cs typeface="Cambria"/>
              </a:rPr>
              <a:t>google</a:t>
            </a:r>
            <a:r>
              <a:rPr lang="en-US" sz="2800" dirty="0" smtClean="0">
                <a:latin typeface="Cambria"/>
                <a:cs typeface="Cambria"/>
              </a:rPr>
              <a:t> doc.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Place those questions into your group’s envelope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After you go through all of the questions, put the left over questions back into the cup and write down the cup’s number on your envelope.</a:t>
            </a:r>
            <a:endParaRPr lang="en-US" sz="2800" dirty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Hold up your cup</a:t>
            </a:r>
            <a:endParaRPr lang="en-US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0516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Chalkduster"/>
                <a:cs typeface="Chalkduster"/>
              </a:rPr>
              <a:t>Pop Quiz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What will you title your Google Doc?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Who will you share this document with?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What will you do with the questions that fit into your theme?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Which questions will you put into your envelope?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Where will you put the questions that </a:t>
            </a:r>
            <a:r>
              <a:rPr lang="en-US" sz="2800" b="1" dirty="0" smtClean="0">
                <a:latin typeface="Cambria"/>
                <a:cs typeface="Cambria"/>
              </a:rPr>
              <a:t>DO NOT</a:t>
            </a:r>
            <a:r>
              <a:rPr lang="en-US" sz="2800" dirty="0" smtClean="0">
                <a:latin typeface="Cambria"/>
                <a:cs typeface="Cambria"/>
              </a:rPr>
              <a:t> fit into your theme?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How will your teachers know that you are done with that cup?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5219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63977"/>
              </p:ext>
            </p:extLst>
          </p:nvPr>
        </p:nvGraphicFramePr>
        <p:xfrm>
          <a:off x="0" y="1"/>
          <a:ext cx="9144000" cy="685799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8818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Themes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 Groups</a:t>
                      </a:r>
                      <a:endParaRPr lang="en-US" sz="24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87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Future #1</a:t>
                      </a:r>
                    </a:p>
                    <a:p>
                      <a:r>
                        <a:rPr lang="en-US" sz="1600" u="none" dirty="0" smtClean="0"/>
                        <a:t>Bailey</a:t>
                      </a:r>
                    </a:p>
                    <a:p>
                      <a:r>
                        <a:rPr lang="en-US" sz="1600" u="none" dirty="0" err="1" smtClean="0"/>
                        <a:t>Hasan</a:t>
                      </a:r>
                      <a:endParaRPr lang="en-US" sz="16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Future</a:t>
                      </a:r>
                      <a:r>
                        <a:rPr lang="en-US" sz="1600" u="sng" baseline="0" dirty="0" smtClean="0"/>
                        <a:t> #2</a:t>
                      </a:r>
                    </a:p>
                    <a:p>
                      <a:r>
                        <a:rPr lang="en-US" sz="1600" u="none" baseline="0" dirty="0" err="1" smtClean="0"/>
                        <a:t>Kamryn</a:t>
                      </a:r>
                      <a:endParaRPr lang="en-US" sz="1600" u="none" baseline="0" dirty="0" smtClean="0"/>
                    </a:p>
                    <a:p>
                      <a:r>
                        <a:rPr lang="en-US" sz="1600" u="none" baseline="0" dirty="0" smtClean="0"/>
                        <a:t>Gabriel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Education</a:t>
                      </a:r>
                      <a:r>
                        <a:rPr lang="en-US" sz="1600" u="sng" baseline="0" dirty="0" smtClean="0"/>
                        <a:t> #1</a:t>
                      </a:r>
                    </a:p>
                    <a:p>
                      <a:r>
                        <a:rPr lang="en-US" sz="1600" u="none" baseline="0" dirty="0" smtClean="0"/>
                        <a:t>Sophia C.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Fundamental</a:t>
                      </a:r>
                      <a:r>
                        <a:rPr lang="en-US" sz="1600" u="sng" baseline="0" dirty="0" smtClean="0"/>
                        <a:t> Needs</a:t>
                      </a:r>
                    </a:p>
                    <a:p>
                      <a:r>
                        <a:rPr lang="en-US" sz="1600" u="none" baseline="0" dirty="0" smtClean="0"/>
                        <a:t>Sophia L.</a:t>
                      </a:r>
                    </a:p>
                    <a:p>
                      <a:r>
                        <a:rPr lang="en-US" sz="1600" u="none" dirty="0" smtClean="0"/>
                        <a:t>Lindsey</a:t>
                      </a:r>
                    </a:p>
                  </a:txBody>
                  <a:tcPr/>
                </a:tc>
              </a:tr>
              <a:tr h="878736">
                <a:tc>
                  <a:txBody>
                    <a:bodyPr/>
                    <a:lstStyle/>
                    <a:p>
                      <a:r>
                        <a:rPr lang="en-US" sz="1600" b="0" u="sng" dirty="0" smtClean="0"/>
                        <a:t>Biology</a:t>
                      </a:r>
                      <a:r>
                        <a:rPr lang="en-US" sz="1600" b="0" u="sng" baseline="0" dirty="0" smtClean="0"/>
                        <a:t> #1</a:t>
                      </a:r>
                    </a:p>
                    <a:p>
                      <a:r>
                        <a:rPr lang="en-US" sz="1600" b="0" u="none" baseline="0" dirty="0" smtClean="0"/>
                        <a:t>Caroline</a:t>
                      </a:r>
                    </a:p>
                    <a:p>
                      <a:r>
                        <a:rPr lang="en-US" sz="1600" b="0" u="none" dirty="0" smtClean="0"/>
                        <a:t>Melanie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Biology #2</a:t>
                      </a:r>
                    </a:p>
                    <a:p>
                      <a:r>
                        <a:rPr lang="en-US" sz="1600" u="none" dirty="0" smtClean="0"/>
                        <a:t>Michael</a:t>
                      </a:r>
                    </a:p>
                    <a:p>
                      <a:r>
                        <a:rPr lang="en-US" sz="1600" u="none" dirty="0" smtClean="0"/>
                        <a:t>Kendall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The End #1</a:t>
                      </a:r>
                    </a:p>
                    <a:p>
                      <a:r>
                        <a:rPr lang="en-US" sz="1600" u="none" dirty="0" smtClean="0"/>
                        <a:t>Jermaine</a:t>
                      </a:r>
                    </a:p>
                    <a:p>
                      <a:r>
                        <a:rPr lang="en-US" sz="1600" u="none" dirty="0" err="1" smtClean="0"/>
                        <a:t>Dani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The End #2</a:t>
                      </a:r>
                    </a:p>
                    <a:p>
                      <a:r>
                        <a:rPr lang="en-US" sz="1600" u="none" dirty="0" err="1" smtClean="0"/>
                        <a:t>Makayla</a:t>
                      </a:r>
                      <a:endParaRPr lang="en-US" sz="1600" u="none" dirty="0" smtClean="0"/>
                    </a:p>
                    <a:p>
                      <a:r>
                        <a:rPr lang="en-US" sz="1600" u="none" dirty="0" smtClean="0"/>
                        <a:t>Alex</a:t>
                      </a:r>
                      <a:endParaRPr lang="en-US" sz="1600" u="none" dirty="0"/>
                    </a:p>
                  </a:txBody>
                  <a:tcPr/>
                </a:tc>
              </a:tr>
              <a:tr h="8787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The</a:t>
                      </a:r>
                      <a:r>
                        <a:rPr lang="en-US" sz="1600" u="sng" baseline="0" dirty="0" smtClean="0"/>
                        <a:t> Universe</a:t>
                      </a:r>
                    </a:p>
                    <a:p>
                      <a:r>
                        <a:rPr lang="en-US" sz="1600" u="none" baseline="0" dirty="0" smtClean="0"/>
                        <a:t>Matthew K.</a:t>
                      </a:r>
                    </a:p>
                    <a:p>
                      <a:r>
                        <a:rPr lang="en-US" sz="1600" u="none" baseline="0" dirty="0" smtClean="0"/>
                        <a:t>Treat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Entertainment</a:t>
                      </a:r>
                    </a:p>
                    <a:p>
                      <a:r>
                        <a:rPr lang="en-US" sz="1600" u="none" dirty="0" smtClean="0"/>
                        <a:t>Ruth</a:t>
                      </a:r>
                    </a:p>
                    <a:p>
                      <a:r>
                        <a:rPr lang="en-US" sz="1600" u="none" dirty="0" smtClean="0"/>
                        <a:t>Jacky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Government</a:t>
                      </a:r>
                    </a:p>
                    <a:p>
                      <a:r>
                        <a:rPr lang="en-US" sz="1600" u="none" dirty="0" smtClean="0"/>
                        <a:t>David</a:t>
                      </a:r>
                    </a:p>
                    <a:p>
                      <a:r>
                        <a:rPr lang="en-US" sz="1600" u="none" dirty="0" smtClean="0"/>
                        <a:t>Aidan </a:t>
                      </a:r>
                      <a:r>
                        <a:rPr lang="en-US" sz="1600" u="none" dirty="0" err="1" smtClean="0"/>
                        <a:t>Parral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Philosophy</a:t>
                      </a:r>
                    </a:p>
                    <a:p>
                      <a:r>
                        <a:rPr lang="en-US" sz="1600" u="none" dirty="0" smtClean="0"/>
                        <a:t>Zack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Pablo</a:t>
                      </a:r>
                    </a:p>
                  </a:txBody>
                  <a:tcPr/>
                </a:tc>
              </a:tr>
              <a:tr h="8787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Psychology #1</a:t>
                      </a:r>
                    </a:p>
                    <a:p>
                      <a:r>
                        <a:rPr lang="en-US" sz="1600" u="none" baseline="0" dirty="0" err="1" smtClean="0"/>
                        <a:t>Lianna</a:t>
                      </a:r>
                      <a:endParaRPr lang="en-US" sz="1600" u="none" baseline="0" dirty="0" smtClean="0"/>
                    </a:p>
                    <a:p>
                      <a:r>
                        <a:rPr lang="en-US" sz="1600" u="none" baseline="0" dirty="0" err="1" smtClean="0"/>
                        <a:t>Krimsynn</a:t>
                      </a:r>
                      <a:endParaRPr lang="en-US" sz="16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Psychology</a:t>
                      </a:r>
                      <a:r>
                        <a:rPr lang="en-US" sz="1600" u="sng" baseline="0" dirty="0" smtClean="0"/>
                        <a:t> #2</a:t>
                      </a:r>
                    </a:p>
                    <a:p>
                      <a:r>
                        <a:rPr lang="en-US" sz="1600" u="none" baseline="0" dirty="0" smtClean="0"/>
                        <a:t>Kat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 smtClean="0"/>
                        <a:t>Natalie 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Physical</a:t>
                      </a:r>
                      <a:r>
                        <a:rPr lang="en-US" sz="1600" u="sng" baseline="0" dirty="0" smtClean="0"/>
                        <a:t> Science #2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Andre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err="1" smtClean="0"/>
                        <a:t>Ozanei</a:t>
                      </a:r>
                      <a:endParaRPr lang="en-US" sz="16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Unknown Mysteries</a:t>
                      </a:r>
                    </a:p>
                    <a:p>
                      <a:r>
                        <a:rPr lang="en-US" sz="1600" u="none" dirty="0" smtClean="0"/>
                        <a:t>Adrian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 err="1" smtClean="0"/>
                        <a:t>Ivanette</a:t>
                      </a:r>
                      <a:endParaRPr lang="en-US" sz="1600" u="none" baseline="0" dirty="0" smtClean="0"/>
                    </a:p>
                  </a:txBody>
                  <a:tcPr/>
                </a:tc>
              </a:tr>
              <a:tr h="8787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History</a:t>
                      </a:r>
                    </a:p>
                    <a:p>
                      <a:r>
                        <a:rPr lang="en-US" sz="1600" u="none" dirty="0" err="1" smtClean="0"/>
                        <a:t>Esme</a:t>
                      </a:r>
                      <a:endParaRPr lang="en-US" sz="1600" u="none" dirty="0" smtClean="0"/>
                    </a:p>
                    <a:p>
                      <a:r>
                        <a:rPr lang="en-US" sz="1600" u="none" dirty="0" err="1" smtClean="0"/>
                        <a:t>Nataly</a:t>
                      </a:r>
                      <a:r>
                        <a:rPr lang="en-US" sz="1600" u="none" baseline="0" dirty="0" smtClean="0"/>
                        <a:t> L.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sng" dirty="0" smtClean="0"/>
                        <a:t>Future</a:t>
                      </a:r>
                    </a:p>
                    <a:p>
                      <a:r>
                        <a:rPr lang="en-US" sz="1600" b="0" u="none" dirty="0" smtClean="0"/>
                        <a:t>Brandon</a:t>
                      </a:r>
                    </a:p>
                    <a:p>
                      <a:r>
                        <a:rPr lang="en-US" sz="1600" b="0" u="none" dirty="0" err="1" smtClean="0"/>
                        <a:t>Tiera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 smtClean="0"/>
                        <a:t>Earth Science #1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Matthew L.</a:t>
                      </a:r>
                    </a:p>
                    <a:p>
                      <a:r>
                        <a:rPr lang="en-US" sz="1600" dirty="0" smtClean="0"/>
                        <a:t>Brian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Earth</a:t>
                      </a:r>
                      <a:r>
                        <a:rPr lang="en-US" sz="1600" u="sng" baseline="0" dirty="0" smtClean="0"/>
                        <a:t> Science #2</a:t>
                      </a:r>
                    </a:p>
                    <a:p>
                      <a:r>
                        <a:rPr lang="en-US" sz="1600" u="none" baseline="0" dirty="0" smtClean="0"/>
                        <a:t>Shane</a:t>
                      </a:r>
                    </a:p>
                    <a:p>
                      <a:r>
                        <a:rPr lang="en-US" sz="1600" u="none" baseline="0" dirty="0" smtClean="0"/>
                        <a:t>Nadia</a:t>
                      </a:r>
                      <a:endParaRPr lang="en-US" sz="1600" u="none" dirty="0" smtClean="0"/>
                    </a:p>
                  </a:txBody>
                  <a:tcPr/>
                </a:tc>
              </a:tr>
              <a:tr h="8787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Issues #1</a:t>
                      </a:r>
                    </a:p>
                    <a:p>
                      <a:r>
                        <a:rPr lang="en-US" sz="1600" u="none" dirty="0" smtClean="0"/>
                        <a:t>Sydney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 err="1" smtClean="0"/>
                        <a:t>Kyna</a:t>
                      </a:r>
                      <a:endParaRPr lang="en-US" sz="16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Issues</a:t>
                      </a:r>
                      <a:r>
                        <a:rPr lang="en-US" sz="1600" u="sng" baseline="0" dirty="0" smtClean="0"/>
                        <a:t> #2</a:t>
                      </a:r>
                    </a:p>
                    <a:p>
                      <a:r>
                        <a:rPr lang="en-US" sz="1600" u="none" baseline="0" dirty="0" err="1" smtClean="0"/>
                        <a:t>Inika</a:t>
                      </a:r>
                      <a:endParaRPr lang="en-US" sz="1600" u="none" baseline="0" dirty="0" smtClean="0"/>
                    </a:p>
                    <a:p>
                      <a:r>
                        <a:rPr lang="en-US" sz="1600" u="none" baseline="0" dirty="0" smtClean="0"/>
                        <a:t>Jamie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Culture</a:t>
                      </a:r>
                    </a:p>
                    <a:p>
                      <a:r>
                        <a:rPr lang="en-US" sz="1600" u="none" dirty="0" err="1" smtClean="0"/>
                        <a:t>Xander</a:t>
                      </a:r>
                      <a:endParaRPr lang="en-US" sz="1600" u="none" dirty="0" smtClean="0"/>
                    </a:p>
                    <a:p>
                      <a:r>
                        <a:rPr lang="en-US" sz="1600" u="none" dirty="0" err="1" smtClean="0"/>
                        <a:t>Sondre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The Human Body</a:t>
                      </a:r>
                    </a:p>
                    <a:p>
                      <a:r>
                        <a:rPr lang="en-US" sz="1600" u="none" dirty="0" smtClean="0"/>
                        <a:t>Sammy</a:t>
                      </a:r>
                    </a:p>
                    <a:p>
                      <a:r>
                        <a:rPr lang="en-US" sz="1600" u="none" dirty="0" smtClean="0"/>
                        <a:t>Angelo</a:t>
                      </a:r>
                      <a:endParaRPr lang="en-US" sz="1600" u="none" dirty="0"/>
                    </a:p>
                  </a:txBody>
                  <a:tcPr/>
                </a:tc>
              </a:tr>
              <a:tr h="10973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 smtClean="0"/>
                        <a:t>Physical</a:t>
                      </a:r>
                      <a:r>
                        <a:rPr lang="en-US" sz="1600" u="sng" baseline="0" dirty="0" smtClean="0"/>
                        <a:t> Science #1</a:t>
                      </a:r>
                      <a:endParaRPr lang="en-US" sz="1600" u="sng" dirty="0" smtClean="0"/>
                    </a:p>
                    <a:p>
                      <a:r>
                        <a:rPr lang="en-US" sz="1600" dirty="0" smtClean="0"/>
                        <a:t>Alexis</a:t>
                      </a:r>
                    </a:p>
                    <a:p>
                      <a:r>
                        <a:rPr lang="en-US" sz="1600" dirty="0" smtClean="0"/>
                        <a:t>Claire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u="sng" dirty="0" smtClean="0"/>
                        <a:t>Technology</a:t>
                      </a:r>
                      <a:r>
                        <a:rPr lang="en-US" sz="1600" i="0" u="sng" baseline="0" dirty="0" smtClean="0"/>
                        <a:t> #1</a:t>
                      </a:r>
                    </a:p>
                    <a:p>
                      <a:r>
                        <a:rPr lang="en-US" sz="1600" i="0" u="none" baseline="0" dirty="0" smtClean="0"/>
                        <a:t>Aiden </a:t>
                      </a:r>
                      <a:r>
                        <a:rPr lang="en-US" sz="1600" i="0" u="none" baseline="0" dirty="0" err="1" smtClean="0"/>
                        <a:t>Pinedo</a:t>
                      </a:r>
                      <a:endParaRPr lang="en-US" sz="1600" i="0" u="none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Technology</a:t>
                      </a:r>
                      <a:r>
                        <a:rPr lang="en-US" sz="1600" u="sng" baseline="0" dirty="0" smtClean="0"/>
                        <a:t> #2</a:t>
                      </a:r>
                    </a:p>
                    <a:p>
                      <a:r>
                        <a:rPr lang="en-US" sz="1600" u="none" baseline="0" dirty="0" smtClean="0"/>
                        <a:t>Aaron</a:t>
                      </a:r>
                    </a:p>
                    <a:p>
                      <a:r>
                        <a:rPr lang="en-US" sz="1600" u="none" baseline="0" dirty="0" smtClean="0"/>
                        <a:t>Justin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 err="1" smtClean="0"/>
                        <a:t>Dev</a:t>
                      </a:r>
                      <a:endParaRPr lang="en-US" sz="160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9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0731"/>
            <a:ext cx="8229600" cy="4806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8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Collaborative Design</a:t>
            </a:r>
            <a:endParaRPr lang="en-US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81000" y="1289331"/>
            <a:ext cx="3810000" cy="2286000"/>
          </a:xfrm>
          <a:prstGeom prst="cloudCallout">
            <a:avLst>
              <a:gd name="adj1" fmla="val 57055"/>
              <a:gd name="adj2" fmla="val 267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What are our next steps in designing our project?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57200" y="4648200"/>
            <a:ext cx="4495800" cy="2057400"/>
          </a:xfrm>
          <a:prstGeom prst="wedgeEllipseCallout">
            <a:avLst>
              <a:gd name="adj1" fmla="val 59874"/>
              <a:gd name="adj2" fmla="val -817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We’ve got to select a theme!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9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20730838">
            <a:off x="2109834" y="4741411"/>
            <a:ext cx="4495800" cy="990600"/>
          </a:xfrm>
          <a:prstGeom prst="rightArrow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FFFF"/>
                </a:solidFill>
              </a:rPr>
              <a:t>Collaboratively Designed Project</a:t>
            </a:r>
            <a:endParaRPr lang="en-US" sz="45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2743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32-Point Star 8"/>
          <p:cNvSpPr/>
          <p:nvPr/>
        </p:nvSpPr>
        <p:spPr>
          <a:xfrm>
            <a:off x="3733800" y="2057400"/>
            <a:ext cx="5029200" cy="4343400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Chalkduster"/>
                <a:cs typeface="Chalkduster"/>
              </a:rPr>
              <a:t>PROJECT</a:t>
            </a:r>
            <a:endParaRPr lang="en-US" sz="3800" b="1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5525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3C8DA2-BC62-4048-9415-AD5244943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83C8DA2-BC62-4048-9415-AD5244943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83C8DA2-BC62-4048-9415-AD5244943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1E02CC-73C0-A74E-8E54-2B030877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91E02CC-73C0-A74E-8E54-2B030877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91E02CC-73C0-A74E-8E54-2B030877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A6326F-CB8F-004C-A748-39C4D29BB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4A6326F-CB8F-004C-A748-39C4D29BB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4A6326F-CB8F-004C-A748-39C4D29BB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024670-8220-7C42-92F3-BB7855470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5E024670-8220-7C42-92F3-BB7855470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E024670-8220-7C42-92F3-BB7855470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A14A36-0186-E945-AB66-05DA2A239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CA14A36-0186-E945-AB66-05DA2A239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CA14A36-0186-E945-AB66-05DA2A239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Sub>
          <a:bldDgm bld="one"/>
        </p:bldSub>
      </p:bldGraphic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2" y="274637"/>
            <a:ext cx="6798236" cy="144359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What is the most fair way to select a theme?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18" r="-1005"/>
          <a:stretch/>
        </p:blipFill>
        <p:spPr>
          <a:xfrm>
            <a:off x="-1" y="106082"/>
            <a:ext cx="2196354" cy="1899199"/>
          </a:xfrm>
        </p:spPr>
      </p:pic>
      <p:grpSp>
        <p:nvGrpSpPr>
          <p:cNvPr id="7" name="Group 6"/>
          <p:cNvGrpSpPr/>
          <p:nvPr/>
        </p:nvGrpSpPr>
        <p:grpSpPr>
          <a:xfrm>
            <a:off x="3630706" y="1822819"/>
            <a:ext cx="5348940" cy="2390589"/>
            <a:chOff x="2689414" y="2659528"/>
            <a:chExt cx="5348940" cy="2390589"/>
          </a:xfrm>
        </p:grpSpPr>
        <p:sp>
          <p:nvSpPr>
            <p:cNvPr id="5" name="Cloud Callout 4"/>
            <p:cNvSpPr/>
            <p:nvPr/>
          </p:nvSpPr>
          <p:spPr>
            <a:xfrm>
              <a:off x="2689414" y="2659528"/>
              <a:ext cx="5348940" cy="2390589"/>
            </a:xfrm>
            <a:prstGeom prst="cloudCallout">
              <a:avLst>
                <a:gd name="adj1" fmla="val -34793"/>
                <a:gd name="adj2" fmla="val 738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8233" y="3018114"/>
              <a:ext cx="47214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Using </a:t>
              </a:r>
              <a:r>
                <a:rPr lang="en-US" sz="2800" u="sng" dirty="0" smtClean="0"/>
                <a:t>math</a:t>
              </a:r>
              <a:r>
                <a:rPr lang="en-US" sz="2800" dirty="0" smtClean="0"/>
                <a:t>, we can </a:t>
              </a:r>
              <a:r>
                <a:rPr lang="en-US" sz="2800" u="sng" dirty="0" smtClean="0"/>
                <a:t>prove</a:t>
              </a:r>
              <a:r>
                <a:rPr lang="en-US" sz="2800" dirty="0" smtClean="0"/>
                <a:t> which themes have the most support.</a:t>
              </a:r>
              <a:endParaRPr lang="en-US" sz="2800" u="sng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9" y="3113412"/>
            <a:ext cx="3386276" cy="36101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77883" y="2764118"/>
            <a:ext cx="5842000" cy="4093883"/>
            <a:chOff x="3077883" y="3566401"/>
            <a:chExt cx="5842000" cy="3291600"/>
          </a:xfrm>
        </p:grpSpPr>
        <p:sp>
          <p:nvSpPr>
            <p:cNvPr id="9" name="Explosion 1 8"/>
            <p:cNvSpPr/>
            <p:nvPr/>
          </p:nvSpPr>
          <p:spPr>
            <a:xfrm>
              <a:off x="3077883" y="3566401"/>
              <a:ext cx="5842000" cy="3291600"/>
            </a:xfrm>
            <a:prstGeom prst="irregularSeal1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43296" y="4383051"/>
              <a:ext cx="3331881" cy="155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At your tables, figure out the most mathematically fair way to find out </a:t>
              </a:r>
              <a:r>
                <a:rPr lang="en-US" sz="2400" dirty="0" smtClean="0"/>
                <a:t>which themes </a:t>
              </a:r>
              <a:r>
                <a:rPr lang="en-US" sz="2400" dirty="0" smtClean="0"/>
                <a:t>have the most support!</a:t>
              </a:r>
              <a:endParaRPr lang="en-US" sz="2400" b="1" u="dbl" dirty="0"/>
            </a:p>
          </p:txBody>
        </p:sp>
      </p:grpSp>
    </p:spTree>
    <p:extLst>
      <p:ext uri="{BB962C8B-B14F-4D97-AF65-F5344CB8AC3E}">
        <p14:creationId xmlns:p14="http://schemas.microsoft.com/office/powerpoint/2010/main" val="284545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2" y="274637"/>
            <a:ext cx="6798236" cy="144359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In your Problem-Solving Notebook…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18" r="-1005"/>
          <a:stretch/>
        </p:blipFill>
        <p:spPr>
          <a:xfrm>
            <a:off x="-1" y="106082"/>
            <a:ext cx="2196354" cy="1899199"/>
          </a:xfrm>
        </p:spPr>
      </p:pic>
      <p:sp>
        <p:nvSpPr>
          <p:cNvPr id="3" name="TextBox 2"/>
          <p:cNvSpPr txBox="1"/>
          <p:nvPr/>
        </p:nvSpPr>
        <p:spPr>
          <a:xfrm>
            <a:off x="433294" y="2286000"/>
            <a:ext cx="842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 Explain how to mathematically </a:t>
            </a:r>
            <a:r>
              <a:rPr lang="en-US" sz="4000" b="1" u="sng" dirty="0" smtClean="0">
                <a:solidFill>
                  <a:schemeClr val="tx2"/>
                </a:solidFill>
              </a:rPr>
              <a:t>prove</a:t>
            </a:r>
            <a:r>
              <a:rPr lang="en-US" sz="4000" dirty="0" smtClean="0">
                <a:solidFill>
                  <a:schemeClr val="tx2"/>
                </a:solidFill>
              </a:rPr>
              <a:t> which themes have the most support</a:t>
            </a:r>
          </a:p>
          <a:p>
            <a:pPr marL="342900" indent="-342900">
              <a:buAutoNum type="arabicPeriod"/>
            </a:pPr>
            <a:endParaRPr lang="en-US" sz="4000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 Based on the survey data, figure out which themes have the most support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6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905000"/>
            <a:ext cx="6705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It all starts here.</a:t>
            </a:r>
            <a:endParaRPr lang="en-US" sz="3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905000"/>
            <a:ext cx="312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chemeClr val="bg1">
                    <a:lumMod val="85000"/>
                  </a:schemeClr>
                </a:solidFill>
                <a:latin typeface="Chalkduster"/>
                <a:cs typeface="Chalkduster"/>
              </a:rPr>
              <a:t>?</a:t>
            </a:r>
            <a:endParaRPr lang="en-US" sz="30000" dirty="0">
              <a:solidFill>
                <a:schemeClr val="bg1">
                  <a:lumMod val="8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-1794927"/>
            <a:ext cx="3124200" cy="1855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dirty="0" smtClean="0">
                <a:solidFill>
                  <a:schemeClr val="bg1">
                    <a:lumMod val="65000"/>
                  </a:schemeClr>
                </a:solidFill>
                <a:latin typeface="Chalkduster"/>
                <a:cs typeface="Chalkduster"/>
              </a:rPr>
              <a:t>?</a:t>
            </a:r>
            <a:endParaRPr lang="en-US" sz="60000" dirty="0">
              <a:solidFill>
                <a:schemeClr val="bg1">
                  <a:lumMod val="6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259252"/>
            <a:ext cx="205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200" dirty="0" smtClean="0">
                <a:latin typeface="Chalkduster"/>
                <a:cs typeface="Chalkduster"/>
              </a:rPr>
              <a:t>?</a:t>
            </a:r>
            <a:endParaRPr lang="en-US" sz="9200" dirty="0"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1676400"/>
            <a:ext cx="205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200" dirty="0" smtClean="0">
                <a:solidFill>
                  <a:schemeClr val="bg1">
                    <a:lumMod val="50000"/>
                  </a:schemeClr>
                </a:solidFill>
                <a:latin typeface="Chalkduster"/>
                <a:cs typeface="Chalkduster"/>
              </a:rPr>
              <a:t>?</a:t>
            </a:r>
            <a:endParaRPr lang="en-US" sz="9200" dirty="0">
              <a:solidFill>
                <a:schemeClr val="bg1">
                  <a:lumMod val="5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62200"/>
            <a:ext cx="327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Your QUESTIONS.</a:t>
            </a:r>
            <a:endParaRPr lang="en-US" sz="24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9716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Step 1: </a:t>
            </a:r>
            <a:r>
              <a:rPr lang="en-US" sz="4000" b="1" dirty="0" smtClean="0">
                <a:solidFill>
                  <a:srgbClr val="FFFFFF"/>
                </a:solidFill>
              </a:rPr>
              <a:t>Questions About The World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000" dirty="0"/>
              <a:t>What questions, concerns or wonders do you have about our world?</a:t>
            </a:r>
            <a:r>
              <a:rPr lang="en-US" sz="5000" dirty="0" smtClean="0"/>
              <a:t/>
            </a:r>
            <a:br>
              <a:rPr lang="en-US" sz="5000" dirty="0" smtClean="0"/>
            </a:br>
            <a:endParaRPr lang="en-US" sz="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00200"/>
            <a:ext cx="39624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838200"/>
            <a:ext cx="3124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CanCan de Bois"/>
                <a:cs typeface="CanCan de Bois"/>
              </a:rPr>
              <a:t>?</a:t>
            </a:r>
            <a:endParaRPr lang="en-US" sz="35000" dirty="0">
              <a:solidFill>
                <a:schemeClr val="bg1"/>
              </a:solidFill>
              <a:effectLst>
                <a:glow rad="101600">
                  <a:schemeClr val="accent1">
                    <a:alpha val="75000"/>
                  </a:schemeClr>
                </a:glow>
              </a:effectLst>
              <a:latin typeface="CanCan de Bois"/>
              <a:cs typeface="CanCan de Bois"/>
            </a:endParaRPr>
          </a:p>
        </p:txBody>
      </p:sp>
      <p:sp>
        <p:nvSpPr>
          <p:cNvPr id="8" name="Rectangle 7"/>
          <p:cNvSpPr/>
          <p:nvPr/>
        </p:nvSpPr>
        <p:spPr>
          <a:xfrm rot="21300939">
            <a:off x="4572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300939">
            <a:off x="16002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STUDENT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300939">
            <a:off x="28194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WRITES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300939">
            <a:off x="4038600" y="5326023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ONE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300939">
            <a:off x="5257800" y="5326023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300939">
            <a:off x="64770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300939">
            <a:off x="76962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STICKY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NOTE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357123">
            <a:off x="5169771" y="1728898"/>
            <a:ext cx="3312504" cy="3312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</a:rPr>
              <a:t>WRITE AS MANY QUESTIONS AS YOU CAN.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1095718">
            <a:off x="5149999" y="2129297"/>
            <a:ext cx="3312504" cy="3312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POST YOUR QUESTIONS ON YOUR TABLE (NAME IS ON EACH ONE).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50496" y="1980335"/>
            <a:ext cx="3312504" cy="3312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</a:rPr>
              <a:t>THIS SHOULD BE A SILENT ACTIVITY.</a:t>
            </a:r>
            <a:endParaRPr lang="en-US" sz="4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Directions: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Double check that your name is on all of your sticky notes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the envelop that a teacher gives you, write your </a:t>
            </a:r>
            <a:r>
              <a:rPr lang="en-US" u="sng" dirty="0" smtClean="0"/>
              <a:t>first and last</a:t>
            </a:r>
            <a:r>
              <a:rPr lang="en-US" dirty="0" smtClean="0"/>
              <a:t>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all of your questions into your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your folder in the center of your table in a pile for a teacher to collect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Categories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the basket the teacher passes around, select </a:t>
            </a:r>
            <a:r>
              <a:rPr lang="en-US" b="1" u="sng" dirty="0" smtClean="0"/>
              <a:t>7</a:t>
            </a:r>
            <a:r>
              <a:rPr lang="en-US" dirty="0" smtClean="0"/>
              <a:t>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your 7 objects into two groups</a:t>
            </a:r>
          </a:p>
          <a:p>
            <a:pPr marL="914400" lvl="1" indent="-514350"/>
            <a:r>
              <a:rPr lang="en-US" dirty="0" smtClean="0"/>
              <a:t>Share with your table, how did you group your objects?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Now you need to make </a:t>
            </a:r>
            <a:r>
              <a:rPr lang="en-US" b="1" u="sng" dirty="0" smtClean="0"/>
              <a:t>3</a:t>
            </a:r>
            <a:r>
              <a:rPr lang="en-US" dirty="0" smtClean="0"/>
              <a:t> different groups</a:t>
            </a:r>
            <a:endParaRPr lang="en-US" b="1" u="sng" dirty="0"/>
          </a:p>
          <a:p>
            <a:pPr marL="914400" lvl="1" indent="-514350"/>
            <a:r>
              <a:rPr lang="en-US" dirty="0" smtClean="0"/>
              <a:t>Share </a:t>
            </a:r>
            <a:r>
              <a:rPr lang="en-US" dirty="0"/>
              <a:t>with your table, how did you group your objects?</a:t>
            </a:r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65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Categories Journal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(In your Writer’s Notebook)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4000" dirty="0" smtClean="0"/>
              <a:t>List as many other ways that you can think of to group your objects.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4000" dirty="0" smtClean="0"/>
              <a:t>What was challenging about this activity?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4000" dirty="0" smtClean="0"/>
              <a:t>What did you like about this activity?</a:t>
            </a:r>
          </a:p>
        </p:txBody>
      </p:sp>
    </p:spTree>
    <p:extLst>
      <p:ext uri="{BB962C8B-B14F-4D97-AF65-F5344CB8AC3E}">
        <p14:creationId xmlns:p14="http://schemas.microsoft.com/office/powerpoint/2010/main" val="226470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l="7514" r="9461"/>
          <a:stretch>
            <a:fillRect/>
          </a:stretch>
        </p:blipFill>
        <p:spPr>
          <a:xfrm>
            <a:off x="4419600" y="1498173"/>
            <a:ext cx="4724400" cy="37060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357123">
            <a:off x="5169771" y="1728898"/>
            <a:ext cx="3312504" cy="3312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</a:rPr>
              <a:t>WRITE AS MANY QUESTIONS AS YOU CAN.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1095718">
            <a:off x="5149999" y="2129297"/>
            <a:ext cx="3312504" cy="3312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POST YOUR QUESTIONS ON YOUR TABLE (NAME IS ON EACH ONE).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50496" y="1980335"/>
            <a:ext cx="3312504" cy="3312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</a:rPr>
              <a:t>THIS SHOULD BE A SILENT ACTIVITY.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Step 2: </a:t>
            </a:r>
            <a:r>
              <a:rPr lang="en-US" sz="4000" b="1" dirty="0" smtClean="0">
                <a:solidFill>
                  <a:srgbClr val="FFFFFF"/>
                </a:solidFill>
              </a:rPr>
              <a:t>Questions About Your Life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000" dirty="0"/>
              <a:t>What questions, concerns or wonders do you have </a:t>
            </a:r>
            <a:r>
              <a:rPr lang="en-US" sz="5000" dirty="0" smtClean="0"/>
              <a:t>about your life?</a:t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8" name="Rectangle 7"/>
          <p:cNvSpPr/>
          <p:nvPr/>
        </p:nvSpPr>
        <p:spPr>
          <a:xfrm rot="21300939">
            <a:off x="4572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300939">
            <a:off x="16002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STUDENT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300939">
            <a:off x="28194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WRITES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300939">
            <a:off x="4038600" y="5326023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ONE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300939">
            <a:off x="5257800" y="5326023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300939">
            <a:off x="64770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300939">
            <a:off x="7696200" y="5334000"/>
            <a:ext cx="990600" cy="990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STICKY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NOTE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7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Step 2: </a:t>
            </a:r>
            <a:r>
              <a:rPr lang="en-US" sz="4000" b="1" dirty="0" smtClean="0">
                <a:solidFill>
                  <a:srgbClr val="FFFFFF"/>
                </a:solidFill>
              </a:rPr>
              <a:t>Questions About Your Life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0" name="32-Point Star 19"/>
          <p:cNvSpPr/>
          <p:nvPr/>
        </p:nvSpPr>
        <p:spPr>
          <a:xfrm>
            <a:off x="111640" y="1256108"/>
            <a:ext cx="8861412" cy="5373292"/>
          </a:xfrm>
          <a:prstGeom prst="star32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00" b="1" dirty="0" smtClean="0">
                <a:solidFill>
                  <a:srgbClr val="FFFF00"/>
                </a:solidFill>
              </a:rPr>
              <a:t>REMINDERS 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These are questions about you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Past, present and future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Based on personal experiences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Might include “I, me or we”</a:t>
            </a:r>
          </a:p>
        </p:txBody>
      </p:sp>
    </p:spTree>
    <p:extLst>
      <p:ext uri="{BB962C8B-B14F-4D97-AF65-F5344CB8AC3E}">
        <p14:creationId xmlns:p14="http://schemas.microsoft.com/office/powerpoint/2010/main" val="166094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1130</Words>
  <Application>Microsoft Macintosh PowerPoint</Application>
  <PresentationFormat>On-screen Show (4:3)</PresentationFormat>
  <Paragraphs>298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Collaborative Design</vt:lpstr>
      <vt:lpstr>Collaboratively Designed Project</vt:lpstr>
      <vt:lpstr>PowerPoint Presentation</vt:lpstr>
      <vt:lpstr>Step 1: Questions About The World</vt:lpstr>
      <vt:lpstr>Directions:</vt:lpstr>
      <vt:lpstr>Categories Activity</vt:lpstr>
      <vt:lpstr>Categories Journal  (In your Writer’s Notebook)</vt:lpstr>
      <vt:lpstr>Step 2: Questions About Your Life</vt:lpstr>
      <vt:lpstr>Step 2: Questions About Your Life</vt:lpstr>
      <vt:lpstr>PowerPoint Presentation</vt:lpstr>
      <vt:lpstr>PowerPoint Presentation</vt:lpstr>
      <vt:lpstr>PowerPoint Presentation</vt:lpstr>
      <vt:lpstr>PowerPoint Presentation</vt:lpstr>
      <vt:lpstr>Themes Journal Entry</vt:lpstr>
      <vt:lpstr>Putting our Questions into our new Themes!</vt:lpstr>
      <vt:lpstr>Putting our Questions into our new Themes!</vt:lpstr>
      <vt:lpstr>Pop Quiz</vt:lpstr>
      <vt:lpstr>PowerPoint Presentation</vt:lpstr>
      <vt:lpstr>Collaborative Design</vt:lpstr>
      <vt:lpstr>What is the most fair way to select a theme?</vt:lpstr>
      <vt:lpstr>In your Problem-Solving Notebook…</vt:lpstr>
    </vt:vector>
  </TitlesOfParts>
  <Company>High Tech High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Design</dc:title>
  <dc:creator>IT Admin</dc:creator>
  <cp:lastModifiedBy>IT Admin</cp:lastModifiedBy>
  <cp:revision>45</cp:revision>
  <dcterms:created xsi:type="dcterms:W3CDTF">2013-09-21T20:48:54Z</dcterms:created>
  <dcterms:modified xsi:type="dcterms:W3CDTF">2013-10-17T15:45:11Z</dcterms:modified>
</cp:coreProperties>
</file>