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79" r:id="rId4"/>
    <p:sldId id="280" r:id="rId5"/>
    <p:sldId id="282" r:id="rId6"/>
    <p:sldId id="285" r:id="rId7"/>
    <p:sldId id="283" r:id="rId8"/>
    <p:sldId id="286" r:id="rId9"/>
    <p:sldId id="259" r:id="rId10"/>
    <p:sldId id="258" r:id="rId11"/>
    <p:sldId id="284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37C4EF4-174F-4FD0-9DFC-C6FBDCC303CA}">
  <a:tblStyle styleId="{937C4EF4-174F-4FD0-9DFC-C6FBDCC303C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3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2347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AndTwoObj" type="txAndTwoObj">
  <p:cSld name="txAndTwoObj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771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62000" y="152400"/>
            <a:ext cx="3809999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Ratios…</a:t>
            </a:r>
          </a:p>
        </p:txBody>
      </p:sp>
      <p:cxnSp>
        <p:nvCxnSpPr>
          <p:cNvPr id="97" name="Shape 97"/>
          <p:cNvCxnSpPr/>
          <p:nvPr/>
        </p:nvCxnSpPr>
        <p:spPr>
          <a:xfrm>
            <a:off x="762000" y="1371600"/>
            <a:ext cx="7924799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Shape 98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9" name="Shape 99"/>
          <p:cNvSpPr txBox="1"/>
          <p:nvPr/>
        </p:nvSpPr>
        <p:spPr>
          <a:xfrm>
            <a:off x="228600" y="1752600"/>
            <a:ext cx="8686800" cy="47336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buSzPct val="25000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a </a:t>
            </a:r>
            <a:r>
              <a:rPr lang="en-US" sz="3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 between</a:t>
            </a:r>
            <a:r>
              <a:rPr lang="en-US" sz="3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or more quantitie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buSzPct val="25000"/>
              <a:buNone/>
            </a:pPr>
            <a:r>
              <a:rPr lang="en-US" sz="3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be written as…</a:t>
            </a:r>
          </a:p>
          <a:p>
            <a:pPr marL="0" marR="0" lvl="0" indent="0" algn="l" rtl="0">
              <a:lnSpc>
                <a:spcPct val="90000"/>
              </a:lnSpc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As a FRACTION! </a:t>
            </a:r>
          </a:p>
          <a:p>
            <a:pPr marL="0" marR="0" lvl="0" indent="0" algn="l" rtl="0">
              <a:lnSpc>
                <a:spcPct val="90000"/>
              </a:lnSpc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 of boys to girls is 1/3 </a:t>
            </a: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With a colon</a:t>
            </a:r>
          </a:p>
          <a:p>
            <a:pPr marL="0" marR="0" lvl="0" indent="0" algn="l" rtl="0">
              <a:lnSpc>
                <a:spcPct val="90000"/>
              </a:lnSpc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Ratio of boys to girls is 1:3</a:t>
            </a: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With the word “to”, "for every",  or "out of every"</a:t>
            </a:r>
          </a:p>
          <a:p>
            <a:pPr marL="0" marR="0" lvl="0" indent="0" algn="l" rtl="0">
              <a:lnSpc>
                <a:spcPct val="90000"/>
              </a:lnSpc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Ratio of boys to girls is 1 to 3, 1 girl for every 3 boys...</a:t>
            </a: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Rate…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53704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special ratio in which the two terms are different 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units</a:t>
            </a:r>
          </a:p>
          <a:p>
            <a:endParaRPr lang="en-US" sz="2400" b="0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drove 120 miles in 2 hours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rate is 120 miles/2 hours</a:t>
            </a: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Apples cost $1.69 for 3 pounds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rate is $1.69/3 pounds . </a:t>
            </a: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earn $800 in each 40 hour work week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rate is $800/40 hours</a:t>
            </a:r>
          </a:p>
        </p:txBody>
      </p:sp>
      <p:sp>
        <p:nvSpPr>
          <p:cNvPr id="115" name="Shape 115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16" name="Shape 116"/>
          <p:cNvCxnSpPr/>
          <p:nvPr/>
        </p:nvCxnSpPr>
        <p:spPr>
          <a:xfrm>
            <a:off x="533400" y="1219200"/>
            <a:ext cx="6962533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Unit Rate…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rate that has a ONE on the denominator</a:t>
            </a:r>
          </a:p>
          <a:p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drove 120 miles in 2 hours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miles did I drive in </a:t>
            </a:r>
            <a:r>
              <a:rPr lang="en-US" sz="24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HOUR?</a:t>
            </a:r>
          </a:p>
          <a:p>
            <a:endParaRPr lang="en-US" sz="2400" b="0" i="0" u="sng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Apples cost $1.69 for 3 pounds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is </a:t>
            </a:r>
            <a:r>
              <a:rPr lang="en-US" sz="24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POUND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apples?</a:t>
            </a:r>
          </a:p>
          <a:p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earn $800 in each 40 hour work week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money do I make in </a:t>
            </a:r>
            <a:r>
              <a:rPr lang="en-US" sz="24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HOUR?</a:t>
            </a:r>
          </a:p>
          <a:p>
            <a:endParaRPr lang="en-US" sz="2400" b="0" i="0" u="sng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24" name="Shape 124"/>
          <p:cNvCxnSpPr/>
          <p:nvPr/>
        </p:nvCxnSpPr>
        <p:spPr>
          <a:xfrm>
            <a:off x="533400" y="1447800"/>
            <a:ext cx="6962533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972736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Double</a:t>
            </a:r>
            <a:r>
              <a:rPr lang="en-US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Number Lines</a:t>
            </a:r>
            <a:endParaRPr lang="en-US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fontAlgn="base"/>
            <a:r>
              <a:rPr lang="en-US" dirty="0"/>
              <a:t>Double number line diagrams are best used when </a:t>
            </a:r>
            <a:r>
              <a:rPr lang="en-US" b="1" u="sng" dirty="0"/>
              <a:t>the quantities have different units</a:t>
            </a:r>
            <a:r>
              <a:rPr lang="en-US" b="1" u="sng" dirty="0" smtClean="0"/>
              <a:t>.</a:t>
            </a:r>
          </a:p>
          <a:p>
            <a:pPr marL="120650" lvl="0" indent="0" fontAlgn="base">
              <a:buNone/>
            </a:pPr>
            <a:endParaRPr lang="en-US" b="1" dirty="0"/>
          </a:p>
          <a:p>
            <a:pPr lvl="0" fontAlgn="base"/>
            <a:r>
              <a:rPr lang="en-US" dirty="0"/>
              <a:t>Double number line diagrams can </a:t>
            </a:r>
            <a:r>
              <a:rPr lang="en-US" b="1" u="sng" dirty="0"/>
              <a:t>help us to see that there are </a:t>
            </a:r>
            <a:r>
              <a:rPr lang="en-US" b="1" u="sng" smtClean="0"/>
              <a:t>infinitely </a:t>
            </a:r>
            <a:r>
              <a:rPr lang="en-US" b="1" u="sng" smtClean="0"/>
              <a:t>many pairs </a:t>
            </a:r>
            <a:r>
              <a:rPr lang="en-US" b="1" u="sng" dirty="0"/>
              <a:t>of numbers in the same </a:t>
            </a:r>
            <a:r>
              <a:rPr lang="en-US" b="1" u="sng" dirty="0" smtClean="0"/>
              <a:t>ratio, even fractions or decimals!</a:t>
            </a:r>
            <a:endParaRPr lang="en-US" b="1" u="sng" dirty="0"/>
          </a:p>
          <a:p>
            <a:pPr marL="120650" indent="0">
              <a:buNone/>
            </a:pPr>
            <a:endParaRPr lang="en-US" sz="2400" b="0" i="0" u="sng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24" name="Shape 124"/>
          <p:cNvCxnSpPr/>
          <p:nvPr/>
        </p:nvCxnSpPr>
        <p:spPr>
          <a:xfrm>
            <a:off x="533400" y="1447800"/>
            <a:ext cx="6962533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17430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Double</a:t>
            </a:r>
            <a:r>
              <a:rPr lang="en-US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Number Lines</a:t>
            </a:r>
            <a:endParaRPr lang="en-US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5003381"/>
            <a:ext cx="8229600" cy="1122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fontAlgn="base"/>
            <a:r>
              <a:rPr lang="en-US" sz="2400" dirty="0"/>
              <a:t>How long does it take the runner to run 15 meters</a:t>
            </a:r>
            <a:r>
              <a:rPr lang="en-US" sz="2400" dirty="0" smtClean="0"/>
              <a:t>?</a:t>
            </a:r>
            <a:r>
              <a:rPr lang="en-US" sz="2400" dirty="0"/>
              <a:t> </a:t>
            </a:r>
          </a:p>
          <a:p>
            <a:r>
              <a:rPr lang="en-US" sz="2400" dirty="0"/>
              <a:t>How many meters can the runner run in 4 seconds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long would it take for the runner to run 25 meters? </a:t>
            </a:r>
            <a:endParaRPr lang="en-US" sz="2400" b="0" i="0" u="sng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24" name="Shape 124"/>
          <p:cNvCxnSpPr/>
          <p:nvPr/>
        </p:nvCxnSpPr>
        <p:spPr>
          <a:xfrm>
            <a:off x="533400" y="1447800"/>
            <a:ext cx="6962533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7" t="39979" r="23010" b="40126"/>
          <a:stretch/>
        </p:blipFill>
        <p:spPr bwMode="auto">
          <a:xfrm>
            <a:off x="750376" y="1703070"/>
            <a:ext cx="7561477" cy="3165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292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Double</a:t>
            </a:r>
            <a:r>
              <a:rPr lang="en-US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Number Lines</a:t>
            </a:r>
            <a:endParaRPr lang="en-US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3" name="Shape 123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24" name="Shape 124"/>
          <p:cNvCxnSpPr/>
          <p:nvPr/>
        </p:nvCxnSpPr>
        <p:spPr>
          <a:xfrm>
            <a:off x="533400" y="1447800"/>
            <a:ext cx="6962533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1" t="43155" r="19856" b="42761"/>
          <a:stretch/>
        </p:blipFill>
        <p:spPr bwMode="auto">
          <a:xfrm>
            <a:off x="288615" y="1587606"/>
            <a:ext cx="8542729" cy="356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9581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If there are 6 plates, how many apples are there altogether?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If you had 3 plates, how many apples would there be?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44299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Double</a:t>
            </a:r>
            <a:r>
              <a:rPr lang="en-US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Number Lines</a:t>
            </a:r>
            <a:endParaRPr lang="en-US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3" name="Shape 123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24" name="Shape 124"/>
          <p:cNvCxnSpPr/>
          <p:nvPr/>
        </p:nvCxnSpPr>
        <p:spPr>
          <a:xfrm>
            <a:off x="533400" y="1447800"/>
            <a:ext cx="6962533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244794" y="459925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At what rate is the car moving (every 1 hour)?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How many hours will it take for them to drive 50 miles (you may need to estimate)?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5393" r="12133" b="22724"/>
          <a:stretch/>
        </p:blipFill>
        <p:spPr bwMode="auto">
          <a:xfrm>
            <a:off x="533400" y="2059173"/>
            <a:ext cx="7278202" cy="2078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56230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771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762000" y="152400"/>
            <a:ext cx="3809999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Ratios…</a:t>
            </a:r>
          </a:p>
        </p:txBody>
      </p:sp>
      <p:cxnSp>
        <p:nvCxnSpPr>
          <p:cNvPr id="106" name="Shape 106"/>
          <p:cNvCxnSpPr/>
          <p:nvPr/>
        </p:nvCxnSpPr>
        <p:spPr>
          <a:xfrm>
            <a:off x="762000" y="1371600"/>
            <a:ext cx="7924799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8" name="Shape 108"/>
          <p:cNvSpPr txBox="1"/>
          <p:nvPr/>
        </p:nvSpPr>
        <p:spPr>
          <a:xfrm>
            <a:off x="228600" y="1752600"/>
            <a:ext cx="8686800" cy="3791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be.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</a:t>
            </a:r>
          </a:p>
          <a:p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buSzPct val="25000"/>
              <a:buNone/>
            </a:pPr>
            <a:r>
              <a:rPr lang="en-US" sz="3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to Part</a:t>
            </a:r>
            <a:r>
              <a:rPr lang="en-US" sz="3200" b="0" i="0" u="sng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90000"/>
              </a:lnSpc>
              <a:buSzPct val="25000"/>
              <a:buNone/>
            </a:pPr>
            <a:r>
              <a:rPr lang="en-US" sz="3200" i="0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to girls</a:t>
            </a:r>
            <a:endParaRPr lang="en-US" sz="3200" i="0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sng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buSzPct val="25000"/>
              <a:buNone/>
            </a:pPr>
            <a:r>
              <a:rPr lang="en-US" sz="3200" b="0" i="0" u="sng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-US" sz="3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Whole</a:t>
            </a:r>
            <a:r>
              <a:rPr lang="en-US" sz="3200" b="0" i="0" u="sng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to the whole class</a:t>
            </a:r>
          </a:p>
          <a:p>
            <a:r>
              <a:rPr lang="en-US" sz="3200" b="0" i="0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</a:t>
            </a:r>
            <a:r>
              <a:rPr lang="en-US" sz="3200" b="0" i="0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whole class</a:t>
            </a:r>
            <a:endParaRPr lang="en-US" sz="3200" b="0" i="0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sng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771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762000" y="152400"/>
            <a:ext cx="6733934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Right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now: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762000" y="1371600"/>
            <a:ext cx="7924799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8" name="Shape 108"/>
          <p:cNvSpPr txBox="1"/>
          <p:nvPr/>
        </p:nvSpPr>
        <p:spPr>
          <a:xfrm>
            <a:off x="228600" y="1752600"/>
            <a:ext cx="8686800" cy="3791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ratio of 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wearing blue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who are not wearing blue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your table?</a:t>
            </a:r>
          </a:p>
          <a:p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ratio of 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who speak another language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who do not speak another language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your table?</a:t>
            </a:r>
          </a:p>
        </p:txBody>
      </p:sp>
    </p:spTree>
    <p:extLst>
      <p:ext uri="{BB962C8B-B14F-4D97-AF65-F5344CB8AC3E}">
        <p14:creationId xmlns:p14="http://schemas.microsoft.com/office/powerpoint/2010/main" val="132450130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62000" y="152400"/>
            <a:ext cx="6733934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Equivalent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Fractions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762000" y="1371600"/>
            <a:ext cx="7924799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72593"/>
            <a:ext cx="9144000" cy="3385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947" y="1600200"/>
            <a:ext cx="927100" cy="163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279" y="2404534"/>
            <a:ext cx="1181101" cy="966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3247" y="2050591"/>
            <a:ext cx="40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19912" y="1656290"/>
            <a:ext cx="67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3200" y="1656290"/>
            <a:ext cx="523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¾ of the people at our table are wearing blue. How many people are wearing blue at our table and the table next to us?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89651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74073" y="152400"/>
            <a:ext cx="732197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Setting up Proportions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762000" y="1371600"/>
            <a:ext cx="7924799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278343" y="1703070"/>
            <a:ext cx="8408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the proportion in this situation?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8343" y="2449327"/>
            <a:ext cx="4035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½ of the people at our table have brown hair. How many people in our class have brown hair?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73" y="4276968"/>
            <a:ext cx="1098310" cy="1793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2808" y="4789162"/>
            <a:ext cx="7828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280" y="4962806"/>
            <a:ext cx="1128454" cy="8297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3662" y="4157419"/>
            <a:ext cx="4333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?</a:t>
            </a:r>
            <a:endParaRPr lang="en-US" sz="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50827" y="2514803"/>
            <a:ext cx="4035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⅓ of the people at our table are left-handed. How many people in our class are left-handed?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827" y="4149100"/>
            <a:ext cx="966671" cy="18000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6023" y="4716206"/>
            <a:ext cx="7828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495" y="4942035"/>
            <a:ext cx="1128454" cy="8297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06877" y="4136648"/>
            <a:ext cx="4333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847156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74073" y="152400"/>
            <a:ext cx="732197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3500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1/28/13 Warm-Up</a:t>
            </a:r>
            <a:endParaRPr lang="en-US" sz="3500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762000" y="1371600"/>
            <a:ext cx="7924799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3256299" y="3870410"/>
            <a:ext cx="782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973" y="4249727"/>
            <a:ext cx="1383003" cy="10169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26176" y="3234064"/>
            <a:ext cx="43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77331" y="1410371"/>
            <a:ext cx="8309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Solve:</a:t>
            </a:r>
          </a:p>
          <a:p>
            <a:r>
              <a:rPr lang="en-US" sz="3000" dirty="0" smtClean="0"/>
              <a:t>¼ of the people at our table prefer the color blue. Predict how many people in the whole class will prefer blue?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417" y="3428999"/>
            <a:ext cx="1132443" cy="209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7427" y="3664951"/>
            <a:ext cx="858507" cy="1169551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rgbClr val="FF0000"/>
                </a:solidFill>
              </a:rPr>
              <a:t>7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31" y="5526116"/>
            <a:ext cx="853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Then answer: </a:t>
            </a:r>
            <a:r>
              <a:rPr lang="en-US" sz="2800" dirty="0" smtClean="0"/>
              <a:t>Why do we use proportions?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3311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62000" y="152400"/>
            <a:ext cx="6733934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Cross Multiplying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762000" y="1371600"/>
            <a:ext cx="7924799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3047914" y="2423131"/>
            <a:ext cx="94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4673507" y="1563761"/>
            <a:ext cx="677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558800" y="4610145"/>
            <a:ext cx="7586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STEP 1: Multiply the numbers that are diagonal from each other</a:t>
            </a:r>
          </a:p>
          <a:p>
            <a:r>
              <a:rPr lang="en-US" sz="3200" b="1" dirty="0" smtClean="0"/>
              <a:t>STEP 2: Divide your answer by the other number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82713" y="2565080"/>
            <a:ext cx="11007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0000FF"/>
                </a:solidFill>
              </a:rPr>
              <a:t>÷</a:t>
            </a:r>
            <a:endParaRPr lang="en-US" sz="150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194645">
            <a:off x="808134" y="2013982"/>
            <a:ext cx="5554133" cy="176062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91902" y="1713451"/>
            <a:ext cx="16513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×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1700" y="3064933"/>
            <a:ext cx="2484967" cy="1574808"/>
          </a:xfrm>
          <a:prstGeom prst="ellipse">
            <a:avLst/>
          </a:prstGeom>
          <a:noFill/>
          <a:ln w="476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29867" y="1845733"/>
            <a:ext cx="2947699" cy="1969770"/>
          </a:xfrm>
          <a:prstGeom prst="rect">
            <a:avLst/>
          </a:prstGeom>
          <a:noFill/>
          <a:ln w="1174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Answer: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0462" y="2565080"/>
            <a:ext cx="948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=</a:t>
            </a:r>
            <a:endParaRPr lang="en-US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52" y="1866579"/>
            <a:ext cx="1352359" cy="3099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899" y="2819444"/>
            <a:ext cx="1441683" cy="1608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285" y="2897352"/>
            <a:ext cx="743083" cy="8288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827" y="2172408"/>
            <a:ext cx="819635" cy="18783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1601" y="2211137"/>
            <a:ext cx="743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537705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 animBg="1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62000" y="152400"/>
            <a:ext cx="6733934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Cross Multiplying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762000" y="1371600"/>
            <a:ext cx="7924799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3047914" y="2423131"/>
            <a:ext cx="94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4673507" y="1563761"/>
            <a:ext cx="677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558800" y="4610145"/>
            <a:ext cx="7586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STEP 1: Multiply the numbers that are diagonal from each other</a:t>
            </a:r>
          </a:p>
          <a:p>
            <a:r>
              <a:rPr lang="en-US" sz="3200" b="1" dirty="0" smtClean="0"/>
              <a:t>STEP 2: Divide your answer by the other number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82713" y="2565080"/>
            <a:ext cx="11007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0000FF"/>
                </a:solidFill>
              </a:rPr>
              <a:t>÷</a:t>
            </a:r>
            <a:endParaRPr lang="en-US" sz="150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194645">
            <a:off x="808134" y="2013982"/>
            <a:ext cx="5554133" cy="176062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91902" y="1713451"/>
            <a:ext cx="16513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×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1700" y="3064933"/>
            <a:ext cx="2484967" cy="1574808"/>
          </a:xfrm>
          <a:prstGeom prst="ellipse">
            <a:avLst/>
          </a:prstGeom>
          <a:noFill/>
          <a:ln w="476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29867" y="1845733"/>
            <a:ext cx="2947699" cy="1969770"/>
          </a:xfrm>
          <a:prstGeom prst="rect">
            <a:avLst/>
          </a:prstGeom>
          <a:noFill/>
          <a:ln w="1174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Answer: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0462" y="2565080"/>
            <a:ext cx="948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=</a:t>
            </a:r>
            <a:endParaRPr lang="en-US" sz="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44" y="1703070"/>
            <a:ext cx="1715449" cy="283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742" y="2807208"/>
            <a:ext cx="1743158" cy="1568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689" y="2902920"/>
            <a:ext cx="1164492" cy="10480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867" y="2044884"/>
            <a:ext cx="1192420" cy="19736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1000" y="2162206"/>
            <a:ext cx="1008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12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3021967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 animBg="1"/>
      <p:bldP spid="2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5000" b="0" i="0" u="none" strike="noStrike" cap="none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Warm-Up:</a:t>
            </a:r>
            <a:r>
              <a:rPr lang="en-US" sz="5000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Mangoes</a:t>
            </a:r>
            <a:endParaRPr lang="en-US" sz="5000" b="0" i="0" u="none" strike="noStrike" cap="none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j-lt"/>
              </a:rPr>
              <a:t>A store was selling 8 mangos for $10 at the farmers market.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+mj-lt"/>
              </a:rPr>
              <a:t>Tionna</a:t>
            </a:r>
            <a:r>
              <a:rPr lang="en-US" sz="2400" dirty="0" smtClean="0">
                <a:latin typeface="+mj-lt"/>
              </a:rPr>
              <a:t> said, “</a:t>
            </a:r>
            <a:r>
              <a:rPr lang="en-US" sz="2400" dirty="0">
                <a:latin typeface="+mj-lt"/>
              </a:rPr>
              <a:t>That means we can write the ratio 10 : 8, or $1.25 per mango.”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Hunter said, “</a:t>
            </a:r>
            <a:r>
              <a:rPr lang="en-US" sz="2400" dirty="0">
                <a:latin typeface="+mj-lt"/>
              </a:rPr>
              <a:t>I thought we had to write the ratio the other way, 8 : 10, or 0.8 </a:t>
            </a:r>
            <a:r>
              <a:rPr lang="en-US" sz="2400" dirty="0" smtClean="0">
                <a:latin typeface="+mj-lt"/>
              </a:rPr>
              <a:t>(4/5) mangos </a:t>
            </a:r>
            <a:r>
              <a:rPr lang="en-US" sz="2400" dirty="0">
                <a:latin typeface="+mj-lt"/>
              </a:rPr>
              <a:t>per dollar."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j-lt"/>
              </a:rPr>
              <a:t>Can we write different ratios for this situation? Explain why or why not.</a:t>
            </a:r>
            <a:endParaRPr lang="en-US" sz="2400" b="0" i="0" strike="noStrike" cap="none" baseline="0" dirty="0">
              <a:solidFill>
                <a:schemeClr val="dk1"/>
              </a:solidFill>
              <a:latin typeface="+mj-lt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rot="707084">
            <a:off x="7620000" y="228600"/>
            <a:ext cx="1333500" cy="135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24" name="Shape 124"/>
          <p:cNvCxnSpPr/>
          <p:nvPr/>
        </p:nvCxnSpPr>
        <p:spPr>
          <a:xfrm>
            <a:off x="533400" y="1447800"/>
            <a:ext cx="6962533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645</Words>
  <Application>Microsoft Macintosh PowerPoint</Application>
  <PresentationFormat>On-screen Show (4:3)</PresentationFormat>
  <Paragraphs>122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Warm-Up: Mangoes</vt:lpstr>
      <vt:lpstr>Rate…</vt:lpstr>
      <vt:lpstr>Unit Rate…</vt:lpstr>
      <vt:lpstr>Double Number Lines</vt:lpstr>
      <vt:lpstr>Double Number Lines</vt:lpstr>
      <vt:lpstr>Double Number Lines</vt:lpstr>
      <vt:lpstr>Double Number 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IT Admin</cp:lastModifiedBy>
  <cp:revision>44</cp:revision>
  <dcterms:modified xsi:type="dcterms:W3CDTF">2013-02-07T15:45:44Z</dcterms:modified>
</cp:coreProperties>
</file>