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21"/>
  </p:notesMasterIdLst>
  <p:sldIdLst>
    <p:sldId id="256" r:id="rId2"/>
    <p:sldId id="271" r:id="rId3"/>
    <p:sldId id="270" r:id="rId4"/>
    <p:sldId id="259" r:id="rId5"/>
    <p:sldId id="268" r:id="rId6"/>
    <p:sldId id="269" r:id="rId7"/>
    <p:sldId id="265" r:id="rId8"/>
    <p:sldId id="266" r:id="rId9"/>
    <p:sldId id="267" r:id="rId10"/>
    <p:sldId id="260" r:id="rId11"/>
    <p:sldId id="261" r:id="rId12"/>
    <p:sldId id="272" r:id="rId13"/>
    <p:sldId id="273" r:id="rId14"/>
    <p:sldId id="274" r:id="rId15"/>
    <p:sldId id="275" r:id="rId16"/>
    <p:sldId id="262" r:id="rId17"/>
    <p:sldId id="276" r:id="rId18"/>
    <p:sldId id="263" r:id="rId19"/>
    <p:sldId id="26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1104" y="8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81914186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A98AF03-7270-45C2-A683-C5E353EF01A5}" type="datetime4">
              <a:rPr lang="en-US" smtClean="0"/>
              <a:pPr/>
              <a:t>October 11, 2012</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October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October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October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October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October 11,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9B4F123-1704-49AC-9D15-C4B1462B8014}" type="datetime4">
              <a:rPr lang="en-US" smtClean="0"/>
              <a:pPr/>
              <a:t>October 11,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October 11,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October 11,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FC49BF1-FCD3-4395-8FF6-0047AF66228E}" type="datetime4">
              <a:rPr lang="en-US" smtClean="0"/>
              <a:pPr/>
              <a:t>October 11, 2012</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CA861222-2C8B-4501-BE87-6797EC025925}" type="datetime4">
              <a:rPr lang="en-US" smtClean="0"/>
              <a:pPr/>
              <a:t>October 11, 2012</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3.jpeg"/><Relationship Id="rId1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6C01193-8287-4834-A286-6B880643E934}" type="datetime4">
              <a:rPr lang="en-US" smtClean="0"/>
              <a:pPr/>
              <a:t>October 11, 2012</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866232" y="702084"/>
            <a:ext cx="8229600" cy="1015632"/>
          </a:xfrm>
          <a:prstGeom prst="rect">
            <a:avLst/>
          </a:prstGeom>
        </p:spPr>
        <p:txBody>
          <a:bodyPr lIns="91425" tIns="91425" rIns="91425" bIns="91425" anchor="b" anchorCtr="0">
            <a:spAutoFit/>
          </a:bodyPr>
          <a:lstStyle/>
          <a:p>
            <a:pPr algn="l">
              <a:buNone/>
            </a:pPr>
            <a:r>
              <a:rPr lang="en" sz="5400" dirty="0"/>
              <a:t>Statistics</a:t>
            </a:r>
          </a:p>
        </p:txBody>
      </p:sp>
      <p:sp>
        <p:nvSpPr>
          <p:cNvPr id="24" name="Shape 24"/>
          <p:cNvSpPr txBox="1">
            <a:spLocks noGrp="1"/>
          </p:cNvSpPr>
          <p:nvPr>
            <p:ph idx="1"/>
          </p:nvPr>
        </p:nvSpPr>
        <p:spPr>
          <a:xfrm>
            <a:off x="758592" y="2353540"/>
            <a:ext cx="8229600" cy="4876800"/>
          </a:xfrm>
          <a:prstGeom prst="rect">
            <a:avLst/>
          </a:prstGeom>
        </p:spPr>
        <p:txBody>
          <a:bodyPr lIns="91425" tIns="91425" rIns="91425" bIns="91425" anchor="t" anchorCtr="0">
            <a:spAutoFit/>
          </a:bodyPr>
          <a:lstStyle/>
          <a:p>
            <a:pPr lvl="0" algn="l" rtl="0">
              <a:buNone/>
            </a:pPr>
            <a:r>
              <a:rPr lang="en" dirty="0"/>
              <a:t>Although you will encounter many fields of math (algebra, geometry, trigonometry, even calculus!) during your life, statistics is the field that you will likely encounter most often.  In reality, we are exposed to statistics every single day!  </a:t>
            </a:r>
          </a:p>
          <a:p>
            <a:endParaRPr lang="en" dirty="0"/>
          </a:p>
          <a:p>
            <a:endParaRPr lang="en" dirty="0"/>
          </a:p>
        </p:txBody>
      </p:sp>
      <p:sp>
        <p:nvSpPr>
          <p:cNvPr id="25" name="Shape 25"/>
          <p:cNvSpPr/>
          <p:nvPr/>
        </p:nvSpPr>
        <p:spPr>
          <a:xfrm>
            <a:off x="6063779" y="604555"/>
            <a:ext cx="2011396" cy="1798228"/>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890687" y="771936"/>
            <a:ext cx="7570857" cy="677078"/>
          </a:xfrm>
          <a:prstGeom prst="rect">
            <a:avLst/>
          </a:prstGeom>
        </p:spPr>
        <p:txBody>
          <a:bodyPr wrap="square" lIns="91425" tIns="91425" rIns="91425" bIns="91425" anchor="b" anchorCtr="0">
            <a:spAutoFit/>
          </a:bodyPr>
          <a:lstStyle/>
          <a:p>
            <a:pPr>
              <a:buNone/>
            </a:pPr>
            <a:r>
              <a:rPr lang="en" sz="3200" dirty="0"/>
              <a:t>Distribution of Data/Overall Shape</a:t>
            </a:r>
          </a:p>
        </p:txBody>
      </p:sp>
      <p:sp>
        <p:nvSpPr>
          <p:cNvPr id="49" name="Shape 49"/>
          <p:cNvSpPr txBox="1">
            <a:spLocks noGrp="1"/>
          </p:cNvSpPr>
          <p:nvPr>
            <p:ph type="body" idx="1"/>
          </p:nvPr>
        </p:nvSpPr>
        <p:spPr>
          <a:xfrm>
            <a:off x="808217" y="1604432"/>
            <a:ext cx="7878582" cy="2474494"/>
          </a:xfrm>
          <a:prstGeom prst="rect">
            <a:avLst/>
          </a:prstGeom>
        </p:spPr>
        <p:txBody>
          <a:bodyPr wrap="square" lIns="91425" tIns="91425" rIns="91425" bIns="91425" anchor="t" anchorCtr="0">
            <a:spAutoFit/>
          </a:bodyPr>
          <a:lstStyle/>
          <a:p>
            <a:pPr lvl="0" rtl="0">
              <a:buNone/>
            </a:pPr>
            <a:r>
              <a:rPr lang="en" dirty="0"/>
              <a:t>The shape </a:t>
            </a:r>
            <a:r>
              <a:rPr lang="en" dirty="0" smtClean="0"/>
              <a:t>th</a:t>
            </a:r>
            <a:r>
              <a:rPr lang="en-US" dirty="0" smtClean="0"/>
              <a:t>e</a:t>
            </a:r>
            <a:r>
              <a:rPr lang="en" dirty="0" smtClean="0"/>
              <a:t> </a:t>
            </a:r>
            <a:r>
              <a:rPr lang="en" dirty="0"/>
              <a:t>data makes when it is placed on a number line or graph. </a:t>
            </a:r>
          </a:p>
          <a:p>
            <a:pPr>
              <a:buNone/>
            </a:pPr>
            <a:r>
              <a:rPr lang="en" dirty="0"/>
              <a:t>The graph will often have a “cluster” of data in one area, a "gap" of data in another place, and sometimes an "outlier", or piece of data that is much larger or smaller than the other numbers.</a:t>
            </a:r>
          </a:p>
        </p:txBody>
      </p:sp>
      <p:sp>
        <p:nvSpPr>
          <p:cNvPr id="50" name="Shape 50"/>
          <p:cNvSpPr/>
          <p:nvPr/>
        </p:nvSpPr>
        <p:spPr>
          <a:xfrm>
            <a:off x="808217" y="4126352"/>
            <a:ext cx="7570858" cy="2075952"/>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907184" y="526734"/>
            <a:ext cx="7779616" cy="738633"/>
          </a:xfrm>
          <a:prstGeom prst="rect">
            <a:avLst/>
          </a:prstGeom>
        </p:spPr>
        <p:txBody>
          <a:bodyPr wrap="square" lIns="91425" tIns="91425" rIns="91425" bIns="91425" anchor="b" anchorCtr="0">
            <a:spAutoFit/>
          </a:bodyPr>
          <a:lstStyle/>
          <a:p>
            <a:pPr>
              <a:buNone/>
            </a:pPr>
            <a:r>
              <a:rPr lang="en" dirty="0"/>
              <a:t>Center of Data</a:t>
            </a:r>
          </a:p>
        </p:txBody>
      </p:sp>
      <p:sp>
        <p:nvSpPr>
          <p:cNvPr id="56" name="Shape 56"/>
          <p:cNvSpPr txBox="1">
            <a:spLocks noGrp="1"/>
          </p:cNvSpPr>
          <p:nvPr>
            <p:ph type="body" idx="1"/>
          </p:nvPr>
        </p:nvSpPr>
        <p:spPr>
          <a:xfrm>
            <a:off x="775230" y="1390414"/>
            <a:ext cx="7752297" cy="5262949"/>
          </a:xfrm>
          <a:prstGeom prst="rect">
            <a:avLst/>
          </a:prstGeom>
        </p:spPr>
        <p:txBody>
          <a:bodyPr wrap="square" lIns="91425" tIns="91425" rIns="91425" bIns="91425" anchor="t" anchorCtr="0">
            <a:spAutoFit/>
          </a:bodyPr>
          <a:lstStyle/>
          <a:p>
            <a:pPr lvl="0" rtl="0">
              <a:buNone/>
            </a:pPr>
            <a:r>
              <a:rPr lang="en" sz="2500" dirty="0"/>
              <a:t>The </a:t>
            </a:r>
            <a:r>
              <a:rPr lang="en" sz="2500" b="1" i="1" dirty="0"/>
              <a:t>middle </a:t>
            </a:r>
            <a:r>
              <a:rPr lang="en" sz="2500" dirty="0"/>
              <a:t>of the data expressed with a single number.  </a:t>
            </a:r>
          </a:p>
          <a:p>
            <a:pPr lvl="0" rtl="0">
              <a:buNone/>
            </a:pPr>
            <a:r>
              <a:rPr lang="en" sz="2500" dirty="0"/>
              <a:t>here are two great ways to do this...</a:t>
            </a:r>
          </a:p>
          <a:p>
            <a:endParaRPr lang="en" sz="2500" dirty="0"/>
          </a:p>
          <a:p>
            <a:pPr lvl="0" rtl="0">
              <a:buNone/>
            </a:pPr>
            <a:r>
              <a:rPr lang="en" sz="2500" b="1" dirty="0"/>
              <a:t>1. Mean: </a:t>
            </a:r>
            <a:r>
              <a:rPr lang="en" sz="2500" dirty="0"/>
              <a:t>The "mean" is the "average" you're used to, where you add up all the numbers and then divide by the number of numbers.</a:t>
            </a:r>
          </a:p>
          <a:p>
            <a:endParaRPr lang="en" sz="2500" dirty="0"/>
          </a:p>
          <a:p>
            <a:pPr lvl="0" rtl="0">
              <a:buNone/>
            </a:pPr>
            <a:r>
              <a:rPr lang="en" sz="2500" b="1" dirty="0"/>
              <a:t>2. Median: </a:t>
            </a:r>
            <a:r>
              <a:rPr lang="en" sz="2500" dirty="0"/>
              <a:t>The "median" is the "middle" value in the list of numbers. To find the median, your numbers have to be listed in numerical order, so you may have to rewrite your list first.</a:t>
            </a:r>
          </a:p>
          <a:p>
            <a:endParaRPr lang="en" sz="25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194" y="274637"/>
            <a:ext cx="7812605" cy="1143000"/>
          </a:xfrm>
        </p:spPr>
        <p:txBody>
          <a:bodyPr/>
          <a:lstStyle/>
          <a:p>
            <a:r>
              <a:rPr lang="en-US" dirty="0" smtClean="0"/>
              <a:t>Mean</a:t>
            </a:r>
            <a:endParaRPr lang="en-US" dirty="0"/>
          </a:p>
        </p:txBody>
      </p:sp>
      <p:sp>
        <p:nvSpPr>
          <p:cNvPr id="3" name="Text Placeholder 2"/>
          <p:cNvSpPr>
            <a:spLocks noGrp="1"/>
          </p:cNvSpPr>
          <p:nvPr>
            <p:ph type="body" idx="1"/>
          </p:nvPr>
        </p:nvSpPr>
        <p:spPr>
          <a:xfrm>
            <a:off x="874194" y="1600200"/>
            <a:ext cx="7455402" cy="2754609"/>
          </a:xfrm>
        </p:spPr>
        <p:txBody>
          <a:bodyPr/>
          <a:lstStyle/>
          <a:p>
            <a:pPr marL="0" lvl="0" indent="0">
              <a:buNone/>
            </a:pPr>
            <a:r>
              <a:rPr lang="en-US" dirty="0" err="1" smtClean="0"/>
              <a:t>Maricela</a:t>
            </a:r>
            <a:r>
              <a:rPr lang="en-US" dirty="0" smtClean="0"/>
              <a:t> received the following grades on her quizzes:</a:t>
            </a:r>
          </a:p>
          <a:p>
            <a:pPr marL="0" lvl="0" indent="0">
              <a:buNone/>
            </a:pPr>
            <a:endParaRPr lang="en-US" dirty="0"/>
          </a:p>
          <a:p>
            <a:pPr marL="0" lvl="0" indent="0">
              <a:buNone/>
            </a:pPr>
            <a:endParaRPr lang="en-US" dirty="0" smtClean="0"/>
          </a:p>
          <a:p>
            <a:pPr marL="0" lvl="0" indent="0">
              <a:buNone/>
            </a:pPr>
            <a:endParaRPr lang="en-US" dirty="0" smtClean="0"/>
          </a:p>
          <a:p>
            <a:pPr marL="0" lvl="0" indent="0">
              <a:buNone/>
            </a:pPr>
            <a:r>
              <a:rPr lang="en-US" dirty="0" smtClean="0"/>
              <a:t>To find the mean (average), we a</a:t>
            </a:r>
            <a:r>
              <a:rPr lang="en" dirty="0" smtClean="0"/>
              <a:t>dd </a:t>
            </a:r>
            <a:r>
              <a:rPr lang="en" dirty="0"/>
              <a:t>up all the numbers and then divide by the number of numbers.</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944927807"/>
              </p:ext>
            </p:extLst>
          </p:nvPr>
        </p:nvGraphicFramePr>
        <p:xfrm>
          <a:off x="2876553" y="2194020"/>
          <a:ext cx="3556230" cy="741680"/>
        </p:xfrm>
        <a:graphic>
          <a:graphicData uri="http://schemas.openxmlformats.org/drawingml/2006/table">
            <a:tbl>
              <a:tblPr firstRow="1" bandRow="1"/>
              <a:tblGrid>
                <a:gridCol w="711246"/>
                <a:gridCol w="711246"/>
                <a:gridCol w="711246"/>
                <a:gridCol w="711246"/>
                <a:gridCol w="711246"/>
              </a:tblGrid>
              <a:tr h="370840">
                <a:tc gridSpan="5">
                  <a:txBody>
                    <a:bodyPr/>
                    <a:lstStyle/>
                    <a:p>
                      <a:pPr algn="ctr"/>
                      <a:r>
                        <a:rPr lang="en-US" b="1" dirty="0" smtClean="0"/>
                        <a:t>Quiz</a:t>
                      </a:r>
                      <a:r>
                        <a:rPr lang="en-US" b="1" baseline="0" dirty="0" smtClean="0"/>
                        <a:t> Grades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r>
            </a:tbl>
          </a:graphicData>
        </a:graphic>
      </p:graphicFrame>
      <p:sp>
        <p:nvSpPr>
          <p:cNvPr id="6" name="TextBox 5"/>
          <p:cNvSpPr txBox="1"/>
          <p:nvPr/>
        </p:nvSpPr>
        <p:spPr>
          <a:xfrm>
            <a:off x="1418506" y="4552751"/>
            <a:ext cx="2655574" cy="1169551"/>
          </a:xfrm>
          <a:prstGeom prst="rect">
            <a:avLst/>
          </a:prstGeom>
          <a:noFill/>
        </p:spPr>
        <p:txBody>
          <a:bodyPr wrap="square" rtlCol="0">
            <a:spAutoFit/>
          </a:bodyPr>
          <a:lstStyle/>
          <a:p>
            <a:pPr algn="ctr"/>
            <a:r>
              <a:rPr lang="en-US" sz="2800" u="sng" dirty="0"/>
              <a:t>8+9+7+10+9</a:t>
            </a:r>
          </a:p>
          <a:p>
            <a:pPr algn="ctr"/>
            <a:r>
              <a:rPr lang="en-US" sz="2800" dirty="0"/>
              <a:t>5</a:t>
            </a:r>
          </a:p>
          <a:p>
            <a:endParaRPr lang="en-US" dirty="0"/>
          </a:p>
        </p:txBody>
      </p:sp>
      <p:sp>
        <p:nvSpPr>
          <p:cNvPr id="7" name="TextBox 6"/>
          <p:cNvSpPr txBox="1"/>
          <p:nvPr/>
        </p:nvSpPr>
        <p:spPr>
          <a:xfrm>
            <a:off x="3859655" y="4684724"/>
            <a:ext cx="547540" cy="523220"/>
          </a:xfrm>
          <a:prstGeom prst="rect">
            <a:avLst/>
          </a:prstGeom>
          <a:noFill/>
        </p:spPr>
        <p:txBody>
          <a:bodyPr wrap="square" rtlCol="0">
            <a:spAutoFit/>
          </a:bodyPr>
          <a:lstStyle/>
          <a:p>
            <a:r>
              <a:rPr lang="en-US" sz="2800" dirty="0" smtClean="0"/>
              <a:t>=</a:t>
            </a:r>
            <a:endParaRPr lang="en-US" sz="2800" dirty="0"/>
          </a:p>
        </p:txBody>
      </p:sp>
      <p:sp>
        <p:nvSpPr>
          <p:cNvPr id="8" name="TextBox 7"/>
          <p:cNvSpPr txBox="1"/>
          <p:nvPr/>
        </p:nvSpPr>
        <p:spPr>
          <a:xfrm>
            <a:off x="4407195" y="4552751"/>
            <a:ext cx="837977" cy="954107"/>
          </a:xfrm>
          <a:prstGeom prst="rect">
            <a:avLst/>
          </a:prstGeom>
          <a:noFill/>
        </p:spPr>
        <p:txBody>
          <a:bodyPr wrap="square" rtlCol="0">
            <a:spAutoFit/>
          </a:bodyPr>
          <a:lstStyle/>
          <a:p>
            <a:r>
              <a:rPr lang="en-US" sz="2800" u="sng" dirty="0" smtClean="0"/>
              <a:t>43</a:t>
            </a:r>
          </a:p>
          <a:p>
            <a:r>
              <a:rPr lang="en-US" sz="2800" dirty="0" smtClean="0"/>
              <a:t> 5</a:t>
            </a:r>
            <a:endParaRPr lang="en-US" sz="2800" dirty="0"/>
          </a:p>
        </p:txBody>
      </p:sp>
      <p:sp>
        <p:nvSpPr>
          <p:cNvPr id="9" name="TextBox 8"/>
          <p:cNvSpPr txBox="1"/>
          <p:nvPr/>
        </p:nvSpPr>
        <p:spPr>
          <a:xfrm>
            <a:off x="4971402" y="4684724"/>
            <a:ext cx="547540" cy="523220"/>
          </a:xfrm>
          <a:prstGeom prst="rect">
            <a:avLst/>
          </a:prstGeom>
          <a:noFill/>
        </p:spPr>
        <p:txBody>
          <a:bodyPr wrap="square" rtlCol="0">
            <a:spAutoFit/>
          </a:bodyPr>
          <a:lstStyle/>
          <a:p>
            <a:r>
              <a:rPr lang="en-US" sz="2800" dirty="0" smtClean="0"/>
              <a:t>=</a:t>
            </a:r>
            <a:endParaRPr lang="en-US" sz="2800" dirty="0"/>
          </a:p>
        </p:txBody>
      </p:sp>
      <p:sp>
        <p:nvSpPr>
          <p:cNvPr id="10" name="TextBox 9"/>
          <p:cNvSpPr txBox="1"/>
          <p:nvPr/>
        </p:nvSpPr>
        <p:spPr>
          <a:xfrm>
            <a:off x="5518941" y="4684724"/>
            <a:ext cx="913841" cy="523220"/>
          </a:xfrm>
          <a:prstGeom prst="rect">
            <a:avLst/>
          </a:prstGeom>
          <a:noFill/>
          <a:ln>
            <a:solidFill>
              <a:schemeClr val="tx1"/>
            </a:solidFill>
          </a:ln>
        </p:spPr>
        <p:txBody>
          <a:bodyPr wrap="square" rtlCol="0">
            <a:spAutoFit/>
          </a:bodyPr>
          <a:lstStyle/>
          <a:p>
            <a:pPr algn="ctr"/>
            <a:r>
              <a:rPr lang="en-US" sz="2800" dirty="0" smtClean="0"/>
              <a:t>8.6</a:t>
            </a:r>
            <a:endParaRPr lang="en-US" sz="2800" dirty="0"/>
          </a:p>
        </p:txBody>
      </p:sp>
    </p:spTree>
    <p:extLst>
      <p:ext uri="{BB962C8B-B14F-4D97-AF65-F5344CB8AC3E}">
        <p14:creationId xmlns:p14="http://schemas.microsoft.com/office/powerpoint/2010/main" val="3851285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12" y="274637"/>
            <a:ext cx="7862087" cy="1143000"/>
          </a:xfrm>
        </p:spPr>
        <p:txBody>
          <a:bodyPr/>
          <a:lstStyle/>
          <a:p>
            <a:r>
              <a:rPr lang="en-US" dirty="0" smtClean="0"/>
              <a:t>Median</a:t>
            </a:r>
            <a:endParaRPr lang="en-US" dirty="0"/>
          </a:p>
        </p:txBody>
      </p:sp>
      <p:sp>
        <p:nvSpPr>
          <p:cNvPr id="3" name="Text Placeholder 2"/>
          <p:cNvSpPr>
            <a:spLocks noGrp="1"/>
          </p:cNvSpPr>
          <p:nvPr>
            <p:ph type="body" idx="1"/>
          </p:nvPr>
        </p:nvSpPr>
        <p:spPr>
          <a:xfrm>
            <a:off x="824712" y="1600200"/>
            <a:ext cx="7537873" cy="4783555"/>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46090433"/>
              </p:ext>
            </p:extLst>
          </p:nvPr>
        </p:nvGraphicFramePr>
        <p:xfrm>
          <a:off x="946701" y="1767840"/>
          <a:ext cx="3242840" cy="871438"/>
        </p:xfrm>
        <a:graphic>
          <a:graphicData uri="http://schemas.openxmlformats.org/drawingml/2006/table">
            <a:tbl>
              <a:tblPr firstRow="1" bandRow="1"/>
              <a:tblGrid>
                <a:gridCol w="648568"/>
                <a:gridCol w="648568"/>
                <a:gridCol w="648568"/>
                <a:gridCol w="648568"/>
                <a:gridCol w="648568"/>
              </a:tblGrid>
              <a:tr h="435719">
                <a:tc gridSpan="5">
                  <a:txBody>
                    <a:bodyPr/>
                    <a:lstStyle/>
                    <a:p>
                      <a:pPr algn="ctr"/>
                      <a:r>
                        <a:rPr lang="en-US" dirty="0" smtClean="0"/>
                        <a:t>Quiz</a:t>
                      </a:r>
                      <a:r>
                        <a:rPr lang="en-US" baseline="0" dirty="0" smtClean="0"/>
                        <a:t> Scores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35719">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r>
            </a:tbl>
          </a:graphicData>
        </a:graphic>
      </p:graphicFrame>
      <p:sp>
        <p:nvSpPr>
          <p:cNvPr id="6" name="TextBox 5"/>
          <p:cNvSpPr txBox="1"/>
          <p:nvPr/>
        </p:nvSpPr>
        <p:spPr>
          <a:xfrm>
            <a:off x="824712" y="2837224"/>
            <a:ext cx="7537873" cy="1415772"/>
          </a:xfrm>
          <a:prstGeom prst="rect">
            <a:avLst/>
          </a:prstGeom>
          <a:noFill/>
        </p:spPr>
        <p:txBody>
          <a:bodyPr wrap="square" rtlCol="0">
            <a:spAutoFit/>
          </a:bodyPr>
          <a:lstStyle/>
          <a:p>
            <a:pPr lvl="0"/>
            <a:r>
              <a:rPr lang="en" sz="2400" dirty="0"/>
              <a:t>To find the median, your numbers have to be listed in numerical order, so you may have to rewrite your list first.</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73719622"/>
              </p:ext>
            </p:extLst>
          </p:nvPr>
        </p:nvGraphicFramePr>
        <p:xfrm>
          <a:off x="1814367" y="4070116"/>
          <a:ext cx="5369910" cy="365760"/>
        </p:xfrm>
        <a:graphic>
          <a:graphicData uri="http://schemas.openxmlformats.org/drawingml/2006/table">
            <a:tbl>
              <a:tblPr firstRow="1" bandRow="1"/>
              <a:tblGrid>
                <a:gridCol w="1073982"/>
                <a:gridCol w="1073982"/>
                <a:gridCol w="1073982"/>
                <a:gridCol w="1073982"/>
                <a:gridCol w="1073982"/>
              </a:tblGrid>
              <a:tr h="0">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c>
                  <a:txBody>
                    <a:bodyPr/>
                    <a:lstStyle/>
                    <a:p>
                      <a:pPr algn="ctr"/>
                      <a:r>
                        <a:rPr lang="en-US" dirty="0" smtClean="0"/>
                        <a:t>9</a:t>
                      </a:r>
                      <a:endParaRPr lang="en-US" dirty="0"/>
                    </a:p>
                  </a:txBody>
                  <a:tcPr/>
                </a:tc>
                <a:tc>
                  <a:txBody>
                    <a:bodyPr/>
                    <a:lstStyle/>
                    <a:p>
                      <a:pPr algn="ctr"/>
                      <a:r>
                        <a:rPr lang="en-US" dirty="0" smtClean="0"/>
                        <a:t>10</a:t>
                      </a:r>
                      <a:endParaRPr lang="en-US" dirty="0"/>
                    </a:p>
                  </a:txBody>
                  <a:tcPr/>
                </a:tc>
              </a:tr>
            </a:tbl>
          </a:graphicData>
        </a:graphic>
      </p:graphicFrame>
      <p:sp>
        <p:nvSpPr>
          <p:cNvPr id="9" name="TextBox 8"/>
          <p:cNvSpPr txBox="1"/>
          <p:nvPr/>
        </p:nvSpPr>
        <p:spPr>
          <a:xfrm>
            <a:off x="946700" y="4701215"/>
            <a:ext cx="4760311" cy="461665"/>
          </a:xfrm>
          <a:prstGeom prst="rect">
            <a:avLst/>
          </a:prstGeom>
          <a:noFill/>
        </p:spPr>
        <p:txBody>
          <a:bodyPr wrap="square" rtlCol="0">
            <a:spAutoFit/>
          </a:bodyPr>
          <a:lstStyle/>
          <a:p>
            <a:r>
              <a:rPr lang="en-US" sz="2400" dirty="0" smtClean="0">
                <a:solidFill>
                  <a:srgbClr val="FF0000"/>
                </a:solidFill>
              </a:rPr>
              <a:t>What word sounds like </a:t>
            </a:r>
            <a:r>
              <a:rPr lang="en-US" sz="2400" dirty="0" smtClean="0">
                <a:solidFill>
                  <a:srgbClr val="FF0000"/>
                </a:solidFill>
              </a:rPr>
              <a:t>median?</a:t>
            </a:r>
            <a:endParaRPr lang="en-US" sz="2400" dirty="0">
              <a:solidFill>
                <a:srgbClr val="FF0000"/>
              </a:solidFill>
            </a:endParaRPr>
          </a:p>
        </p:txBody>
      </p:sp>
      <p:grpSp>
        <p:nvGrpSpPr>
          <p:cNvPr id="12" name="Group 11"/>
          <p:cNvGrpSpPr/>
          <p:nvPr/>
        </p:nvGrpSpPr>
        <p:grpSpPr>
          <a:xfrm>
            <a:off x="5960610" y="3778751"/>
            <a:ext cx="3183390" cy="2605004"/>
            <a:chOff x="5707012" y="4252996"/>
            <a:chExt cx="3183390" cy="2605004"/>
          </a:xfrm>
        </p:grpSpPr>
        <p:sp>
          <p:nvSpPr>
            <p:cNvPr id="10" name="5-Point Star 9"/>
            <p:cNvSpPr/>
            <p:nvPr/>
          </p:nvSpPr>
          <p:spPr>
            <a:xfrm>
              <a:off x="5707012" y="4252996"/>
              <a:ext cx="3183390" cy="2605004"/>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334823" y="5162672"/>
              <a:ext cx="2220022" cy="646331"/>
            </a:xfrm>
            <a:prstGeom prst="rect">
              <a:avLst/>
            </a:prstGeom>
            <a:noFill/>
          </p:spPr>
          <p:txBody>
            <a:bodyPr wrap="square" rtlCol="0">
              <a:spAutoFit/>
            </a:bodyPr>
            <a:lstStyle/>
            <a:p>
              <a:r>
                <a:rPr lang="en-US" sz="3600" dirty="0" smtClean="0"/>
                <a:t>MIDDLE!</a:t>
              </a:r>
              <a:endParaRPr lang="en-US" sz="3600" dirty="0"/>
            </a:p>
          </p:txBody>
        </p:sp>
      </p:grpSp>
      <p:sp>
        <p:nvSpPr>
          <p:cNvPr id="13" name="TextBox 12"/>
          <p:cNvSpPr txBox="1"/>
          <p:nvPr/>
        </p:nvSpPr>
        <p:spPr>
          <a:xfrm>
            <a:off x="1088621" y="5334758"/>
            <a:ext cx="4871989" cy="830997"/>
          </a:xfrm>
          <a:prstGeom prst="rect">
            <a:avLst/>
          </a:prstGeom>
          <a:noFill/>
        </p:spPr>
        <p:txBody>
          <a:bodyPr wrap="square" rtlCol="0">
            <a:spAutoFit/>
          </a:bodyPr>
          <a:lstStyle/>
          <a:p>
            <a:r>
              <a:rPr lang="en-US" sz="2400" dirty="0" smtClean="0">
                <a:solidFill>
                  <a:srgbClr val="FF0000"/>
                </a:solidFill>
              </a:rPr>
              <a:t>We have to find the middle number of our data.</a:t>
            </a:r>
            <a:endParaRPr lang="en-US" sz="2400" dirty="0">
              <a:solidFill>
                <a:srgbClr val="FF0000"/>
              </a:solidFill>
            </a:endParaRPr>
          </a:p>
        </p:txBody>
      </p:sp>
      <p:sp>
        <p:nvSpPr>
          <p:cNvPr id="14" name="Oval 13"/>
          <p:cNvSpPr/>
          <p:nvPr/>
        </p:nvSpPr>
        <p:spPr>
          <a:xfrm>
            <a:off x="4189541" y="3971146"/>
            <a:ext cx="626780" cy="618311"/>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2310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632" y="560847"/>
            <a:ext cx="7631168" cy="856790"/>
          </a:xfrm>
        </p:spPr>
        <p:txBody>
          <a:bodyPr/>
          <a:lstStyle/>
          <a:p>
            <a:r>
              <a:rPr lang="en-US" dirty="0" smtClean="0"/>
              <a:t>Median</a:t>
            </a:r>
            <a:endParaRPr lang="en-US" dirty="0"/>
          </a:p>
        </p:txBody>
      </p:sp>
      <p:sp>
        <p:nvSpPr>
          <p:cNvPr id="3" name="Text Placeholder 2"/>
          <p:cNvSpPr>
            <a:spLocks noGrp="1"/>
          </p:cNvSpPr>
          <p:nvPr>
            <p:ph type="body" idx="1"/>
          </p:nvPr>
        </p:nvSpPr>
        <p:spPr>
          <a:xfrm>
            <a:off x="907184" y="1600200"/>
            <a:ext cx="7471895" cy="2622645"/>
          </a:xfrm>
        </p:spPr>
        <p:txBody>
          <a:bodyPr/>
          <a:lstStyle/>
          <a:p>
            <a:pPr marL="0" indent="0">
              <a:buNone/>
            </a:pPr>
            <a:r>
              <a:rPr lang="en-US" dirty="0" smtClean="0"/>
              <a:t>What if we have an even number of numbers? There is no “middle.”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37500721"/>
              </p:ext>
            </p:extLst>
          </p:nvPr>
        </p:nvGraphicFramePr>
        <p:xfrm>
          <a:off x="2398196" y="2584675"/>
          <a:ext cx="3721172" cy="741680"/>
        </p:xfrm>
        <a:graphic>
          <a:graphicData uri="http://schemas.openxmlformats.org/drawingml/2006/table">
            <a:tbl>
              <a:tblPr firstRow="1" bandRow="1"/>
              <a:tblGrid>
                <a:gridCol w="930293"/>
                <a:gridCol w="930293"/>
                <a:gridCol w="930293"/>
                <a:gridCol w="930293"/>
              </a:tblGrid>
              <a:tr h="370840">
                <a:tc gridSpan="4">
                  <a:txBody>
                    <a:bodyPr/>
                    <a:lstStyle/>
                    <a:p>
                      <a:pPr algn="ctr"/>
                      <a:r>
                        <a:rPr lang="en-US" dirty="0" smtClean="0"/>
                        <a:t>Quiz Score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r>
            </a:tbl>
          </a:graphicData>
        </a:graphic>
      </p:graphicFrame>
      <p:sp>
        <p:nvSpPr>
          <p:cNvPr id="5" name="TextBox 4"/>
          <p:cNvSpPr txBox="1"/>
          <p:nvPr/>
        </p:nvSpPr>
        <p:spPr>
          <a:xfrm>
            <a:off x="1055632" y="3596121"/>
            <a:ext cx="6564712" cy="461665"/>
          </a:xfrm>
          <a:prstGeom prst="rect">
            <a:avLst/>
          </a:prstGeom>
          <a:noFill/>
        </p:spPr>
        <p:txBody>
          <a:bodyPr wrap="square" rtlCol="0">
            <a:spAutoFit/>
          </a:bodyPr>
          <a:lstStyle/>
          <a:p>
            <a:r>
              <a:rPr lang="en-US" sz="2400" dirty="0" smtClean="0"/>
              <a:t>Find the mean of the </a:t>
            </a:r>
            <a:r>
              <a:rPr lang="en-US" sz="2400" b="1" dirty="0" smtClean="0"/>
              <a:t>TWO</a:t>
            </a:r>
            <a:r>
              <a:rPr lang="en-US" sz="2400" dirty="0" smtClean="0"/>
              <a:t> middle numbers:</a:t>
            </a:r>
            <a:endParaRPr lang="en-US" sz="2400" dirty="0"/>
          </a:p>
        </p:txBody>
      </p:sp>
      <p:sp>
        <p:nvSpPr>
          <p:cNvPr id="6" name="Oval 5"/>
          <p:cNvSpPr/>
          <p:nvPr/>
        </p:nvSpPr>
        <p:spPr>
          <a:xfrm>
            <a:off x="4074081" y="2832957"/>
            <a:ext cx="626780" cy="618311"/>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220332" y="2832957"/>
            <a:ext cx="626780" cy="618311"/>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779267" y="4354809"/>
            <a:ext cx="940172" cy="954107"/>
          </a:xfrm>
          <a:prstGeom prst="rect">
            <a:avLst/>
          </a:prstGeom>
          <a:noFill/>
        </p:spPr>
        <p:txBody>
          <a:bodyPr wrap="square" rtlCol="0">
            <a:spAutoFit/>
          </a:bodyPr>
          <a:lstStyle/>
          <a:p>
            <a:r>
              <a:rPr lang="en-US" sz="2800" u="sng" dirty="0" smtClean="0"/>
              <a:t>8+9</a:t>
            </a:r>
          </a:p>
          <a:p>
            <a:r>
              <a:rPr lang="en-US" sz="2800" dirty="0"/>
              <a:t> </a:t>
            </a:r>
            <a:r>
              <a:rPr lang="en-US" sz="2800" dirty="0" smtClean="0"/>
              <a:t> 2</a:t>
            </a:r>
            <a:endParaRPr lang="en-US" sz="2800" dirty="0"/>
          </a:p>
        </p:txBody>
      </p:sp>
      <p:sp>
        <p:nvSpPr>
          <p:cNvPr id="10" name="TextBox 9"/>
          <p:cNvSpPr txBox="1"/>
          <p:nvPr/>
        </p:nvSpPr>
        <p:spPr>
          <a:xfrm>
            <a:off x="3603981" y="4536265"/>
            <a:ext cx="523521" cy="523220"/>
          </a:xfrm>
          <a:prstGeom prst="rect">
            <a:avLst/>
          </a:prstGeom>
          <a:noFill/>
        </p:spPr>
        <p:txBody>
          <a:bodyPr wrap="square" rtlCol="0">
            <a:spAutoFit/>
          </a:bodyPr>
          <a:lstStyle/>
          <a:p>
            <a:r>
              <a:rPr lang="en-US" sz="2800" dirty="0" smtClean="0"/>
              <a:t>=</a:t>
            </a:r>
            <a:endParaRPr lang="en-US" sz="2800" dirty="0"/>
          </a:p>
        </p:txBody>
      </p:sp>
      <p:sp>
        <p:nvSpPr>
          <p:cNvPr id="11" name="TextBox 10"/>
          <p:cNvSpPr txBox="1"/>
          <p:nvPr/>
        </p:nvSpPr>
        <p:spPr>
          <a:xfrm>
            <a:off x="4078021" y="4354820"/>
            <a:ext cx="742238" cy="954107"/>
          </a:xfrm>
          <a:prstGeom prst="rect">
            <a:avLst/>
          </a:prstGeom>
          <a:noFill/>
        </p:spPr>
        <p:txBody>
          <a:bodyPr wrap="square" rtlCol="0">
            <a:spAutoFit/>
          </a:bodyPr>
          <a:lstStyle/>
          <a:p>
            <a:r>
              <a:rPr lang="en-US" sz="2800" u="sng" dirty="0" smtClean="0"/>
              <a:t>17</a:t>
            </a:r>
          </a:p>
          <a:p>
            <a:r>
              <a:rPr lang="en-US" sz="2800" dirty="0"/>
              <a:t> </a:t>
            </a:r>
            <a:r>
              <a:rPr lang="en-US" sz="2800" dirty="0" smtClean="0"/>
              <a:t>2</a:t>
            </a:r>
            <a:endParaRPr lang="en-US" sz="2800" dirty="0"/>
          </a:p>
        </p:txBody>
      </p:sp>
      <p:sp>
        <p:nvSpPr>
          <p:cNvPr id="13" name="TextBox 12"/>
          <p:cNvSpPr txBox="1"/>
          <p:nvPr/>
        </p:nvSpPr>
        <p:spPr>
          <a:xfrm>
            <a:off x="4614069" y="4523715"/>
            <a:ext cx="523521" cy="523220"/>
          </a:xfrm>
          <a:prstGeom prst="rect">
            <a:avLst/>
          </a:prstGeom>
          <a:noFill/>
        </p:spPr>
        <p:txBody>
          <a:bodyPr wrap="square" rtlCol="0">
            <a:spAutoFit/>
          </a:bodyPr>
          <a:lstStyle/>
          <a:p>
            <a:r>
              <a:rPr lang="en-US" sz="2800" dirty="0" smtClean="0"/>
              <a:t>=</a:t>
            </a:r>
            <a:endParaRPr lang="en-US" sz="2800" dirty="0"/>
          </a:p>
        </p:txBody>
      </p:sp>
      <p:sp>
        <p:nvSpPr>
          <p:cNvPr id="14" name="TextBox 13"/>
          <p:cNvSpPr txBox="1"/>
          <p:nvPr/>
        </p:nvSpPr>
        <p:spPr>
          <a:xfrm>
            <a:off x="5137590" y="4523715"/>
            <a:ext cx="899290" cy="523220"/>
          </a:xfrm>
          <a:prstGeom prst="rect">
            <a:avLst/>
          </a:prstGeom>
          <a:noFill/>
          <a:ln>
            <a:solidFill>
              <a:schemeClr val="tx1"/>
            </a:solidFill>
          </a:ln>
        </p:spPr>
        <p:txBody>
          <a:bodyPr wrap="square" rtlCol="0">
            <a:spAutoFit/>
          </a:bodyPr>
          <a:lstStyle/>
          <a:p>
            <a:pPr algn="ctr"/>
            <a:r>
              <a:rPr lang="en-US" sz="2800" dirty="0" smtClean="0"/>
              <a:t>8.5</a:t>
            </a:r>
            <a:endParaRPr lang="en-US" sz="2800" dirty="0"/>
          </a:p>
        </p:txBody>
      </p:sp>
    </p:spTree>
    <p:extLst>
      <p:ext uri="{BB962C8B-B14F-4D97-AF65-F5344CB8AC3E}">
        <p14:creationId xmlns:p14="http://schemas.microsoft.com/office/powerpoint/2010/main" val="22436144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animBg="1"/>
      <p:bldP spid="9" grpId="0"/>
      <p:bldP spid="10" grpId="0"/>
      <p:bldP spid="11" grpId="0"/>
      <p:bldP spid="13"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72" y="274637"/>
            <a:ext cx="7824528" cy="1143000"/>
          </a:xfrm>
        </p:spPr>
        <p:txBody>
          <a:bodyPr/>
          <a:lstStyle/>
          <a:p>
            <a:r>
              <a:rPr lang="en-US" dirty="0" smtClean="0"/>
              <a:t>Mode</a:t>
            </a:r>
            <a:endParaRPr lang="en-US" dirty="0"/>
          </a:p>
        </p:txBody>
      </p:sp>
      <p:sp>
        <p:nvSpPr>
          <p:cNvPr id="3" name="Text Placeholder 2"/>
          <p:cNvSpPr>
            <a:spLocks noGrp="1"/>
          </p:cNvSpPr>
          <p:nvPr>
            <p:ph type="body" idx="1"/>
          </p:nvPr>
        </p:nvSpPr>
        <p:spPr>
          <a:xfrm>
            <a:off x="862272" y="1600200"/>
            <a:ext cx="7824528" cy="4967574"/>
          </a:xfrm>
        </p:spPr>
        <p:txBody>
          <a:bodyPr/>
          <a:lstStyle/>
          <a:p>
            <a:r>
              <a:rPr lang="en-US" dirty="0" smtClean="0"/>
              <a:t>The “mode” is the number in a set of data that appears most often.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17978185"/>
              </p:ext>
            </p:extLst>
          </p:nvPr>
        </p:nvGraphicFramePr>
        <p:xfrm>
          <a:off x="1669372" y="2821217"/>
          <a:ext cx="3556230" cy="741680"/>
        </p:xfrm>
        <a:graphic>
          <a:graphicData uri="http://schemas.openxmlformats.org/drawingml/2006/table">
            <a:tbl>
              <a:tblPr firstRow="1" bandRow="1"/>
              <a:tblGrid>
                <a:gridCol w="711246"/>
                <a:gridCol w="711246"/>
                <a:gridCol w="711246"/>
                <a:gridCol w="711246"/>
                <a:gridCol w="711246"/>
              </a:tblGrid>
              <a:tr h="370840">
                <a:tc gridSpan="5">
                  <a:txBody>
                    <a:bodyPr/>
                    <a:lstStyle/>
                    <a:p>
                      <a:pPr algn="ctr"/>
                      <a:r>
                        <a:rPr lang="en-US" b="1" dirty="0" smtClean="0"/>
                        <a:t>Quiz</a:t>
                      </a:r>
                      <a:r>
                        <a:rPr lang="en-US" b="1" baseline="0" dirty="0" smtClean="0"/>
                        <a:t> Grades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r>
            </a:tbl>
          </a:graphicData>
        </a:graphic>
      </p:graphicFrame>
      <p:sp>
        <p:nvSpPr>
          <p:cNvPr id="6" name="TextBox 5"/>
          <p:cNvSpPr txBox="1"/>
          <p:nvPr/>
        </p:nvSpPr>
        <p:spPr>
          <a:xfrm>
            <a:off x="1019048" y="3982697"/>
            <a:ext cx="7180372" cy="461665"/>
          </a:xfrm>
          <a:prstGeom prst="rect">
            <a:avLst/>
          </a:prstGeom>
          <a:noFill/>
        </p:spPr>
        <p:txBody>
          <a:bodyPr wrap="square" rtlCol="0">
            <a:spAutoFit/>
          </a:bodyPr>
          <a:lstStyle/>
          <a:p>
            <a:r>
              <a:rPr lang="en-US" sz="2400" dirty="0" smtClean="0"/>
              <a:t>Find the mode for </a:t>
            </a:r>
            <a:r>
              <a:rPr lang="en-US" sz="2400" dirty="0" err="1" smtClean="0"/>
              <a:t>Maricela’s</a:t>
            </a:r>
            <a:r>
              <a:rPr lang="en-US" sz="2400" dirty="0" smtClean="0"/>
              <a:t> test scores.</a:t>
            </a:r>
            <a:endParaRPr lang="en-US" sz="2400" dirty="0"/>
          </a:p>
        </p:txBody>
      </p:sp>
      <p:sp>
        <p:nvSpPr>
          <p:cNvPr id="7" name="Oval 6"/>
          <p:cNvSpPr/>
          <p:nvPr/>
        </p:nvSpPr>
        <p:spPr>
          <a:xfrm>
            <a:off x="2245510" y="3093071"/>
            <a:ext cx="626780" cy="618311"/>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361995" y="3093071"/>
            <a:ext cx="626780" cy="618311"/>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464797" y="5017571"/>
            <a:ext cx="1646155" cy="461665"/>
          </a:xfrm>
          <a:prstGeom prst="rect">
            <a:avLst/>
          </a:prstGeom>
          <a:noFill/>
          <a:ln>
            <a:solidFill>
              <a:schemeClr val="tx1"/>
            </a:solidFill>
          </a:ln>
        </p:spPr>
        <p:txBody>
          <a:bodyPr wrap="square" rtlCol="0">
            <a:spAutoFit/>
          </a:bodyPr>
          <a:lstStyle/>
          <a:p>
            <a:r>
              <a:rPr lang="en-US" sz="2400" dirty="0" smtClean="0"/>
              <a:t>Mode = 9</a:t>
            </a:r>
            <a:endParaRPr lang="en-US" sz="2400" dirty="0"/>
          </a:p>
        </p:txBody>
      </p:sp>
    </p:spTree>
    <p:extLst>
      <p:ext uri="{BB962C8B-B14F-4D97-AF65-F5344CB8AC3E}">
        <p14:creationId xmlns:p14="http://schemas.microsoft.com/office/powerpoint/2010/main" val="1887146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841206" y="679004"/>
            <a:ext cx="7845593" cy="738633"/>
          </a:xfrm>
          <a:prstGeom prst="rect">
            <a:avLst/>
          </a:prstGeom>
        </p:spPr>
        <p:txBody>
          <a:bodyPr wrap="square" lIns="91425" tIns="91425" rIns="91425" bIns="91425" anchor="b" anchorCtr="0">
            <a:spAutoFit/>
          </a:bodyPr>
          <a:lstStyle/>
          <a:p>
            <a:pPr>
              <a:buNone/>
            </a:pPr>
            <a:r>
              <a:rPr lang="en" dirty="0"/>
              <a:t>Spread/Variation</a:t>
            </a:r>
          </a:p>
        </p:txBody>
      </p:sp>
      <p:sp>
        <p:nvSpPr>
          <p:cNvPr id="62" name="Shape 62"/>
          <p:cNvSpPr txBox="1">
            <a:spLocks noGrp="1"/>
          </p:cNvSpPr>
          <p:nvPr>
            <p:ph type="body" idx="1"/>
          </p:nvPr>
        </p:nvSpPr>
        <p:spPr>
          <a:xfrm>
            <a:off x="841206" y="1600200"/>
            <a:ext cx="7570862" cy="3570178"/>
          </a:xfrm>
          <a:prstGeom prst="rect">
            <a:avLst/>
          </a:prstGeom>
        </p:spPr>
        <p:txBody>
          <a:bodyPr wrap="square" lIns="91425" tIns="91425" rIns="91425" bIns="91425" anchor="t" anchorCtr="0">
            <a:spAutoFit/>
          </a:bodyPr>
          <a:lstStyle/>
          <a:p>
            <a:pPr lvl="0" rtl="0">
              <a:buNone/>
            </a:pPr>
            <a:r>
              <a:rPr lang="en" sz="2500" dirty="0"/>
              <a:t>A way to look at how </a:t>
            </a:r>
            <a:r>
              <a:rPr lang="en" sz="2500" b="1" i="1" u="sng" dirty="0"/>
              <a:t>spread out</a:t>
            </a:r>
            <a:r>
              <a:rPr lang="en" sz="2500" u="sng" dirty="0"/>
              <a:t> </a:t>
            </a:r>
            <a:r>
              <a:rPr lang="en" sz="2500" dirty="0"/>
              <a:t>the data is...</a:t>
            </a:r>
          </a:p>
          <a:p>
            <a:endParaRPr lang="en" sz="2500" dirty="0"/>
          </a:p>
          <a:p>
            <a:pPr marL="457200" lvl="0" indent="-457200" rtl="0">
              <a:buFont typeface="+mj-lt"/>
              <a:buAutoNum type="arabicPeriod"/>
            </a:pPr>
            <a:r>
              <a:rPr lang="en" sz="2500" b="1" dirty="0" smtClean="0">
                <a:solidFill>
                  <a:srgbClr val="000000"/>
                </a:solidFill>
              </a:rPr>
              <a:t>Range</a:t>
            </a:r>
            <a:r>
              <a:rPr lang="en" sz="2500" b="1" dirty="0">
                <a:solidFill>
                  <a:srgbClr val="000000"/>
                </a:solidFill>
              </a:rPr>
              <a:t>: </a:t>
            </a:r>
            <a:r>
              <a:rPr lang="en" sz="2500" dirty="0">
                <a:solidFill>
                  <a:srgbClr val="000000"/>
                </a:solidFill>
              </a:rPr>
              <a:t>The “range” is the difference between the largest and smallest number in the list.</a:t>
            </a:r>
          </a:p>
          <a:p>
            <a:pPr marL="457200" indent="-457200">
              <a:buAutoNum type="arabicPeriod"/>
            </a:pPr>
            <a:endParaRPr lang="en" sz="2500" dirty="0">
              <a:solidFill>
                <a:srgbClr val="000000"/>
              </a:solidFill>
            </a:endParaRPr>
          </a:p>
          <a:p>
            <a:pPr marL="457200" lvl="0" indent="-457200" rtl="0">
              <a:buFont typeface="+mj-lt"/>
              <a:buAutoNum type="arabicPeriod"/>
            </a:pPr>
            <a:r>
              <a:rPr lang="en" sz="2500" b="1" dirty="0" smtClean="0">
                <a:solidFill>
                  <a:srgbClr val="000000"/>
                </a:solidFill>
              </a:rPr>
              <a:t>Mean </a:t>
            </a:r>
            <a:r>
              <a:rPr lang="en" sz="2500" b="1" dirty="0">
                <a:solidFill>
                  <a:srgbClr val="000000"/>
                </a:solidFill>
              </a:rPr>
              <a:t>absolute deviation: </a:t>
            </a:r>
            <a:r>
              <a:rPr lang="en" sz="2500" dirty="0">
                <a:solidFill>
                  <a:srgbClr val="000000"/>
                </a:solidFill>
              </a:rPr>
              <a:t>An average of how far each data point in a set is from the mean of the set of data</a:t>
            </a:r>
            <a:r>
              <a:rPr lang="en" sz="2500" dirty="0" smtClean="0">
                <a:solidFill>
                  <a:srgbClr val="000000"/>
                </a:solidFill>
              </a:rPr>
              <a:t>.</a:t>
            </a:r>
            <a:endParaRPr lang="en" sz="2500" dirty="0">
              <a:solidFill>
                <a:srgbClr val="00000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692" y="274637"/>
            <a:ext cx="7699107" cy="1143000"/>
          </a:xfrm>
        </p:spPr>
        <p:txBody>
          <a:bodyPr/>
          <a:lstStyle/>
          <a:p>
            <a:r>
              <a:rPr lang="en-US" dirty="0" smtClean="0"/>
              <a:t>Range</a:t>
            </a:r>
            <a:endParaRPr lang="en-US" dirty="0"/>
          </a:p>
        </p:txBody>
      </p:sp>
      <p:sp>
        <p:nvSpPr>
          <p:cNvPr id="3" name="Text Placeholder 2"/>
          <p:cNvSpPr>
            <a:spLocks noGrp="1"/>
          </p:cNvSpPr>
          <p:nvPr>
            <p:ph type="body" idx="1"/>
          </p:nvPr>
        </p:nvSpPr>
        <p:spPr>
          <a:xfrm>
            <a:off x="830916" y="1600200"/>
            <a:ext cx="7855884" cy="939945"/>
          </a:xfrm>
        </p:spPr>
        <p:txBody>
          <a:bodyPr/>
          <a:lstStyle/>
          <a:p>
            <a:pPr lvl="0"/>
            <a:r>
              <a:rPr lang="en" dirty="0">
                <a:solidFill>
                  <a:srgbClr val="000000"/>
                </a:solidFill>
              </a:rPr>
              <a:t>The “range” is the difference between the largest and smallest number in the list.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10014956"/>
              </p:ext>
            </p:extLst>
          </p:nvPr>
        </p:nvGraphicFramePr>
        <p:xfrm>
          <a:off x="1669372" y="2821217"/>
          <a:ext cx="3556230" cy="741680"/>
        </p:xfrm>
        <a:graphic>
          <a:graphicData uri="http://schemas.openxmlformats.org/drawingml/2006/table">
            <a:tbl>
              <a:tblPr firstRow="1" bandRow="1"/>
              <a:tblGrid>
                <a:gridCol w="711246"/>
                <a:gridCol w="711246"/>
                <a:gridCol w="711246"/>
                <a:gridCol w="711246"/>
                <a:gridCol w="711246"/>
              </a:tblGrid>
              <a:tr h="370840">
                <a:tc gridSpan="5">
                  <a:txBody>
                    <a:bodyPr/>
                    <a:lstStyle/>
                    <a:p>
                      <a:pPr algn="ctr"/>
                      <a:r>
                        <a:rPr lang="en-US" b="1" dirty="0" smtClean="0"/>
                        <a:t>Quiz</a:t>
                      </a:r>
                      <a:r>
                        <a:rPr lang="en-US" b="1" baseline="0" dirty="0" smtClean="0"/>
                        <a:t> Grades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r>
            </a:tbl>
          </a:graphicData>
        </a:graphic>
      </p:graphicFrame>
      <p:sp>
        <p:nvSpPr>
          <p:cNvPr id="5" name="TextBox 4"/>
          <p:cNvSpPr txBox="1"/>
          <p:nvPr/>
        </p:nvSpPr>
        <p:spPr>
          <a:xfrm>
            <a:off x="1818610" y="4076776"/>
            <a:ext cx="2524104" cy="461665"/>
          </a:xfrm>
          <a:prstGeom prst="rect">
            <a:avLst/>
          </a:prstGeom>
          <a:noFill/>
        </p:spPr>
        <p:txBody>
          <a:bodyPr wrap="square" rtlCol="0">
            <a:spAutoFit/>
          </a:bodyPr>
          <a:lstStyle/>
          <a:p>
            <a:r>
              <a:rPr lang="en-US" sz="2400" dirty="0" smtClean="0"/>
              <a:t>Largest = 10</a:t>
            </a:r>
            <a:endParaRPr lang="en-US" sz="2400" dirty="0"/>
          </a:p>
        </p:txBody>
      </p:sp>
      <p:sp>
        <p:nvSpPr>
          <p:cNvPr id="6" name="TextBox 5"/>
          <p:cNvSpPr txBox="1"/>
          <p:nvPr/>
        </p:nvSpPr>
        <p:spPr>
          <a:xfrm>
            <a:off x="1677508" y="4639402"/>
            <a:ext cx="2524104" cy="461665"/>
          </a:xfrm>
          <a:prstGeom prst="rect">
            <a:avLst/>
          </a:prstGeom>
          <a:noFill/>
        </p:spPr>
        <p:txBody>
          <a:bodyPr wrap="square" rtlCol="0">
            <a:spAutoFit/>
          </a:bodyPr>
          <a:lstStyle/>
          <a:p>
            <a:r>
              <a:rPr lang="en-US" sz="2400" dirty="0" smtClean="0"/>
              <a:t>Smallest = 7</a:t>
            </a:r>
            <a:endParaRPr lang="en-US" sz="2400" dirty="0"/>
          </a:p>
        </p:txBody>
      </p:sp>
      <p:sp>
        <p:nvSpPr>
          <p:cNvPr id="7" name="TextBox 6"/>
          <p:cNvSpPr txBox="1"/>
          <p:nvPr/>
        </p:nvSpPr>
        <p:spPr>
          <a:xfrm>
            <a:off x="1975390" y="5257135"/>
            <a:ext cx="1975382" cy="461665"/>
          </a:xfrm>
          <a:prstGeom prst="rect">
            <a:avLst/>
          </a:prstGeom>
          <a:noFill/>
        </p:spPr>
        <p:txBody>
          <a:bodyPr wrap="square" rtlCol="0">
            <a:spAutoFit/>
          </a:bodyPr>
          <a:lstStyle/>
          <a:p>
            <a:r>
              <a:rPr lang="en-US" sz="2400" dirty="0" smtClean="0"/>
              <a:t>10 – 7 = 3</a:t>
            </a:r>
            <a:endParaRPr lang="en-US" sz="2400" dirty="0"/>
          </a:p>
        </p:txBody>
      </p:sp>
      <p:sp>
        <p:nvSpPr>
          <p:cNvPr id="8" name="Left Arrow 7"/>
          <p:cNvSpPr/>
          <p:nvPr/>
        </p:nvSpPr>
        <p:spPr>
          <a:xfrm>
            <a:off x="3610800" y="4639402"/>
            <a:ext cx="4353455" cy="1766733"/>
          </a:xfrm>
          <a:prstGeom prst="leftArrow">
            <a:avLst/>
          </a:prstGeom>
          <a:solidFill>
            <a:srgbClr val="660066"/>
          </a:solidFill>
          <a:ln>
            <a:solidFill>
              <a:srgbClr val="6600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4813044" y="5121113"/>
            <a:ext cx="2884691" cy="707886"/>
          </a:xfrm>
          <a:prstGeom prst="rect">
            <a:avLst/>
          </a:prstGeom>
          <a:noFill/>
        </p:spPr>
        <p:txBody>
          <a:bodyPr wrap="square" rtlCol="0">
            <a:spAutoFit/>
          </a:bodyPr>
          <a:lstStyle/>
          <a:p>
            <a:r>
              <a:rPr lang="en-US" sz="4000" dirty="0" smtClean="0">
                <a:solidFill>
                  <a:schemeClr val="bg1"/>
                </a:solidFill>
              </a:rPr>
              <a:t>Range = 3</a:t>
            </a:r>
            <a:endParaRPr lang="en-US" sz="4000" dirty="0">
              <a:solidFill>
                <a:schemeClr val="bg1"/>
              </a:solidFill>
            </a:endParaRPr>
          </a:p>
        </p:txBody>
      </p:sp>
    </p:spTree>
    <p:extLst>
      <p:ext uri="{BB962C8B-B14F-4D97-AF65-F5344CB8AC3E}">
        <p14:creationId xmlns:p14="http://schemas.microsoft.com/office/powerpoint/2010/main" val="4092597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prstGeom prst="rect">
            <a:avLst/>
          </a:prstGeom>
        </p:spPr>
        <p:txBody>
          <a:bodyPr wrap="square" lIns="91425" tIns="91425" rIns="91425" bIns="91425" anchor="b" anchorCtr="0">
            <a:spAutoFit/>
          </a:bodyPr>
          <a:lstStyle/>
          <a:p>
            <a:pPr>
              <a:buNone/>
            </a:pPr>
            <a:r>
              <a:rPr lang="en-US" dirty="0" smtClean="0"/>
              <a:t>Mean A</a:t>
            </a:r>
            <a:r>
              <a:rPr lang="en" dirty="0" smtClean="0"/>
              <a:t>bsolute </a:t>
            </a:r>
            <a:r>
              <a:rPr lang="en-US" dirty="0"/>
              <a:t>D</a:t>
            </a:r>
            <a:r>
              <a:rPr lang="en" dirty="0" smtClean="0"/>
              <a:t>eviation</a:t>
            </a:r>
            <a:endParaRPr lang="en" dirty="0"/>
          </a:p>
        </p:txBody>
      </p:sp>
      <p:sp>
        <p:nvSpPr>
          <p:cNvPr id="2" name="Content Placeholder 1"/>
          <p:cNvSpPr>
            <a:spLocks noGrp="1"/>
          </p:cNvSpPr>
          <p:nvPr>
            <p:ph idx="1"/>
          </p:nvPr>
        </p:nvSpPr>
        <p:spPr>
          <a:xfrm>
            <a:off x="841208" y="2119256"/>
            <a:ext cx="3876148" cy="4149029"/>
          </a:xfrm>
        </p:spPr>
        <p:txBody>
          <a:bodyPr>
            <a:normAutofit fontScale="92500" lnSpcReduction="10000"/>
          </a:bodyPr>
          <a:lstStyle/>
          <a:p>
            <a:r>
              <a:rPr lang="en-US" dirty="0" smtClean="0"/>
              <a:t>Step 1: Find the mean of the set of data.</a:t>
            </a:r>
          </a:p>
          <a:p>
            <a:r>
              <a:rPr lang="en-US" dirty="0" smtClean="0"/>
              <a:t>Step 2: Determine the deviation or difference of each number in the data set from the mean.</a:t>
            </a:r>
          </a:p>
          <a:p>
            <a:r>
              <a:rPr lang="en-US" dirty="0" smtClean="0"/>
              <a:t>Step 3: Find the absolute value of each deviation from Step 2.</a:t>
            </a:r>
          </a:p>
          <a:p>
            <a:r>
              <a:rPr lang="en-US" dirty="0" smtClean="0"/>
              <a:t>Step 4: Find the average of the absolute deviations from step 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63342453"/>
              </p:ext>
            </p:extLst>
          </p:nvPr>
        </p:nvGraphicFramePr>
        <p:xfrm>
          <a:off x="4839369" y="2011405"/>
          <a:ext cx="3358275" cy="741680"/>
        </p:xfrm>
        <a:graphic>
          <a:graphicData uri="http://schemas.openxmlformats.org/drawingml/2006/table">
            <a:tbl>
              <a:tblPr firstRow="1" bandRow="1"/>
              <a:tblGrid>
                <a:gridCol w="671655"/>
                <a:gridCol w="671655"/>
                <a:gridCol w="671655"/>
                <a:gridCol w="671655"/>
                <a:gridCol w="671655"/>
              </a:tblGrid>
              <a:tr h="370840">
                <a:tc gridSpan="5">
                  <a:txBody>
                    <a:bodyPr/>
                    <a:lstStyle/>
                    <a:p>
                      <a:pPr algn="ctr"/>
                      <a:r>
                        <a:rPr lang="en-US" b="1" dirty="0" smtClean="0"/>
                        <a:t>Quiz</a:t>
                      </a:r>
                      <a:r>
                        <a:rPr lang="en-US" b="1" baseline="0" dirty="0" smtClean="0"/>
                        <a:t> Grades</a:t>
                      </a:r>
                      <a:endParaRPr lang="en-US"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7</a:t>
                      </a:r>
                      <a:endParaRPr lang="en-US" dirty="0"/>
                    </a:p>
                  </a:txBody>
                  <a:tcPr/>
                </a:tc>
                <a:tc>
                  <a:txBody>
                    <a:bodyPr/>
                    <a:lstStyle/>
                    <a:p>
                      <a:r>
                        <a:rPr lang="en-US" dirty="0" smtClean="0"/>
                        <a:t>10</a:t>
                      </a:r>
                      <a:endParaRPr lang="en-US" dirty="0"/>
                    </a:p>
                  </a:txBody>
                  <a:tcPr/>
                </a:tc>
                <a:tc>
                  <a:txBody>
                    <a:bodyPr/>
                    <a:lstStyle/>
                    <a:p>
                      <a:r>
                        <a:rPr lang="en-US" dirty="0" smtClean="0"/>
                        <a:t>9</a:t>
                      </a:r>
                      <a:endParaRPr lang="en-US" dirty="0"/>
                    </a:p>
                  </a:txBody>
                  <a:tcPr/>
                </a:tc>
              </a:tr>
            </a:tbl>
          </a:graphicData>
        </a:graphic>
      </p:graphicFrame>
      <p:sp>
        <p:nvSpPr>
          <p:cNvPr id="3" name="TextBox 2"/>
          <p:cNvSpPr txBox="1"/>
          <p:nvPr/>
        </p:nvSpPr>
        <p:spPr>
          <a:xfrm>
            <a:off x="5641035" y="2903206"/>
            <a:ext cx="1599942" cy="369332"/>
          </a:xfrm>
          <a:prstGeom prst="rect">
            <a:avLst/>
          </a:prstGeom>
          <a:noFill/>
        </p:spPr>
        <p:txBody>
          <a:bodyPr wrap="square" rtlCol="0">
            <a:spAutoFit/>
          </a:bodyPr>
          <a:lstStyle/>
          <a:p>
            <a:r>
              <a:rPr lang="en-US" sz="1800" dirty="0" smtClean="0"/>
              <a:t>Mean = 8.6</a:t>
            </a:r>
            <a:endParaRPr lang="en-US" sz="1800" dirty="0"/>
          </a:p>
        </p:txBody>
      </p:sp>
      <p:sp>
        <p:nvSpPr>
          <p:cNvPr id="6" name="TextBox 5"/>
          <p:cNvSpPr txBox="1"/>
          <p:nvPr/>
        </p:nvSpPr>
        <p:spPr>
          <a:xfrm>
            <a:off x="4839368" y="3370353"/>
            <a:ext cx="1757364" cy="1477328"/>
          </a:xfrm>
          <a:prstGeom prst="rect">
            <a:avLst/>
          </a:prstGeom>
          <a:noFill/>
        </p:spPr>
        <p:txBody>
          <a:bodyPr wrap="square" rtlCol="0">
            <a:spAutoFit/>
          </a:bodyPr>
          <a:lstStyle/>
          <a:p>
            <a:r>
              <a:rPr lang="en-US" sz="1800" dirty="0" smtClean="0"/>
              <a:t>8.6 – 8 = 0.6</a:t>
            </a:r>
          </a:p>
          <a:p>
            <a:r>
              <a:rPr lang="en-US" sz="1800" dirty="0" smtClean="0"/>
              <a:t>8.6 – 9 = -0.4</a:t>
            </a:r>
          </a:p>
          <a:p>
            <a:r>
              <a:rPr lang="en-US" sz="1800" dirty="0" smtClean="0"/>
              <a:t>8.6 – 7 = 1.6</a:t>
            </a:r>
          </a:p>
          <a:p>
            <a:r>
              <a:rPr lang="en-US" sz="1800" dirty="0" smtClean="0"/>
              <a:t>8.6 – 10 = -1.4</a:t>
            </a:r>
          </a:p>
          <a:p>
            <a:r>
              <a:rPr lang="en-US" sz="1800" dirty="0" smtClean="0"/>
              <a:t>8.6 – 9 = -0.4</a:t>
            </a:r>
            <a:endParaRPr lang="en-US" sz="1800" dirty="0"/>
          </a:p>
        </p:txBody>
      </p:sp>
      <p:sp>
        <p:nvSpPr>
          <p:cNvPr id="8" name="TextBox 7"/>
          <p:cNvSpPr txBox="1"/>
          <p:nvPr/>
        </p:nvSpPr>
        <p:spPr>
          <a:xfrm>
            <a:off x="4701994" y="5161872"/>
            <a:ext cx="2858968" cy="646331"/>
          </a:xfrm>
          <a:prstGeom prst="rect">
            <a:avLst/>
          </a:prstGeom>
          <a:noFill/>
        </p:spPr>
        <p:txBody>
          <a:bodyPr wrap="square" rtlCol="0">
            <a:spAutoFit/>
          </a:bodyPr>
          <a:lstStyle/>
          <a:p>
            <a:r>
              <a:rPr lang="en-US" sz="1800" u="sng" dirty="0" smtClean="0"/>
              <a:t>0.6 + 0.4 + 1.6 + 1.4 + 0.4</a:t>
            </a:r>
          </a:p>
          <a:p>
            <a:r>
              <a:rPr lang="en-US" sz="1800" dirty="0"/>
              <a:t> </a:t>
            </a:r>
            <a:r>
              <a:rPr lang="en-US" sz="1800" dirty="0" smtClean="0"/>
              <a:t>                    5</a:t>
            </a:r>
            <a:endParaRPr lang="en-US" sz="1800" dirty="0"/>
          </a:p>
        </p:txBody>
      </p:sp>
      <p:sp>
        <p:nvSpPr>
          <p:cNvPr id="9" name="TextBox 8"/>
          <p:cNvSpPr txBox="1"/>
          <p:nvPr/>
        </p:nvSpPr>
        <p:spPr>
          <a:xfrm>
            <a:off x="7466891" y="5244181"/>
            <a:ext cx="881915" cy="369332"/>
          </a:xfrm>
          <a:prstGeom prst="rect">
            <a:avLst/>
          </a:prstGeom>
          <a:noFill/>
        </p:spPr>
        <p:txBody>
          <a:bodyPr wrap="square" rtlCol="0">
            <a:spAutoFit/>
          </a:bodyPr>
          <a:lstStyle/>
          <a:p>
            <a:r>
              <a:rPr lang="en-US" sz="1800" dirty="0" smtClean="0"/>
              <a:t>= 0.88</a:t>
            </a:r>
            <a:endParaRPr lang="en-US" sz="1800" dirty="0"/>
          </a:p>
        </p:txBody>
      </p:sp>
      <p:sp>
        <p:nvSpPr>
          <p:cNvPr id="10" name="TextBox 9"/>
          <p:cNvSpPr txBox="1"/>
          <p:nvPr/>
        </p:nvSpPr>
        <p:spPr>
          <a:xfrm>
            <a:off x="6730419" y="3370353"/>
            <a:ext cx="1465520" cy="1477328"/>
          </a:xfrm>
          <a:prstGeom prst="rect">
            <a:avLst/>
          </a:prstGeom>
          <a:noFill/>
        </p:spPr>
        <p:txBody>
          <a:bodyPr wrap="square" rtlCol="0">
            <a:spAutoFit/>
          </a:bodyPr>
          <a:lstStyle/>
          <a:p>
            <a:r>
              <a:rPr lang="en-US" sz="1800" dirty="0" smtClean="0"/>
              <a:t>|</a:t>
            </a:r>
            <a:r>
              <a:rPr lang="en-US" sz="1800" dirty="0"/>
              <a:t>0.6| = 0.6</a:t>
            </a:r>
          </a:p>
          <a:p>
            <a:r>
              <a:rPr lang="en-US" sz="1800" dirty="0" smtClean="0"/>
              <a:t>|</a:t>
            </a:r>
            <a:r>
              <a:rPr lang="en-US" sz="1800" dirty="0"/>
              <a:t>-0.4| = 0.4</a:t>
            </a:r>
          </a:p>
          <a:p>
            <a:r>
              <a:rPr lang="en-US" sz="1800" dirty="0" smtClean="0"/>
              <a:t>|</a:t>
            </a:r>
            <a:r>
              <a:rPr lang="en-US" sz="1800" dirty="0"/>
              <a:t>1.6| = 1.6</a:t>
            </a:r>
          </a:p>
          <a:p>
            <a:r>
              <a:rPr lang="en-US" sz="1800" dirty="0" smtClean="0"/>
              <a:t>|</a:t>
            </a:r>
            <a:r>
              <a:rPr lang="en-US" sz="1800" dirty="0"/>
              <a:t>-1.4| = 1.4</a:t>
            </a:r>
          </a:p>
          <a:p>
            <a:r>
              <a:rPr lang="en-US" sz="1800" dirty="0" smtClean="0"/>
              <a:t>|</a:t>
            </a:r>
            <a:r>
              <a:rPr lang="en-US" sz="1800" dirty="0"/>
              <a:t>-0.4| = </a:t>
            </a:r>
            <a:r>
              <a:rPr lang="en-US" sz="1800" dirty="0" smtClean="0"/>
              <a:t>0.4</a:t>
            </a:r>
            <a:endParaRPr lang="en-US" sz="18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007677" y="648882"/>
            <a:ext cx="7288931" cy="553968"/>
          </a:xfrm>
          <a:prstGeom prst="rect">
            <a:avLst/>
          </a:prstGeom>
        </p:spPr>
        <p:txBody>
          <a:bodyPr wrap="square" lIns="91425" tIns="91425" rIns="91425" bIns="91425" anchor="b" anchorCtr="0">
            <a:spAutoFit/>
          </a:bodyPr>
          <a:lstStyle/>
          <a:p>
            <a:pPr>
              <a:buNone/>
            </a:pPr>
            <a:r>
              <a:rPr lang="en" sz="2400" dirty="0"/>
              <a:t>Alternate method for mean absolute deviation</a:t>
            </a:r>
          </a:p>
        </p:txBody>
      </p:sp>
      <p:sp>
        <p:nvSpPr>
          <p:cNvPr id="75" name="Shape 75"/>
          <p:cNvSpPr/>
          <p:nvPr/>
        </p:nvSpPr>
        <p:spPr>
          <a:xfrm>
            <a:off x="1406874" y="1417637"/>
            <a:ext cx="5786345" cy="2308648"/>
          </a:xfrm>
          <a:prstGeom prst="rect">
            <a:avLst/>
          </a:prstGeom>
          <a:blipFill>
            <a:blip r:embed="rId3"/>
            <a:stretch>
              <a:fillRect/>
            </a:stretch>
          </a:blipFill>
          <a:ln>
            <a:noFill/>
          </a:ln>
        </p:spPr>
      </p:sp>
      <p:sp>
        <p:nvSpPr>
          <p:cNvPr id="76" name="Shape 76"/>
          <p:cNvSpPr/>
          <p:nvPr/>
        </p:nvSpPr>
        <p:spPr>
          <a:xfrm>
            <a:off x="971588" y="3829767"/>
            <a:ext cx="7183924" cy="2360732"/>
          </a:xfrm>
          <a:prstGeom prst="rect">
            <a:avLst/>
          </a:prstGeom>
          <a:blipFill>
            <a:blip r:embed="rId4"/>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Statistics Key Words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68077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176" y="274637"/>
            <a:ext cx="8229600" cy="1143000"/>
          </a:xfrm>
        </p:spPr>
        <p:txBody>
          <a:bodyPr/>
          <a:lstStyle/>
          <a:p>
            <a:r>
              <a:rPr lang="en-US" dirty="0" smtClean="0"/>
              <a:t>Statistics</a:t>
            </a:r>
            <a:endParaRPr lang="en-US" dirty="0"/>
          </a:p>
        </p:txBody>
      </p:sp>
      <p:sp>
        <p:nvSpPr>
          <p:cNvPr id="3" name="Text Placeholder 2"/>
          <p:cNvSpPr>
            <a:spLocks noGrp="1"/>
          </p:cNvSpPr>
          <p:nvPr>
            <p:ph type="body" idx="1"/>
          </p:nvPr>
        </p:nvSpPr>
        <p:spPr>
          <a:xfrm>
            <a:off x="823176" y="1600200"/>
            <a:ext cx="7389491" cy="4967574"/>
          </a:xfrm>
        </p:spPr>
        <p:txBody>
          <a:bodyPr/>
          <a:lstStyle/>
          <a:p>
            <a:pPr marL="0" indent="0">
              <a:buNone/>
            </a:pPr>
            <a:r>
              <a:rPr lang="en-US" dirty="0" smtClean="0"/>
              <a:t>The </a:t>
            </a:r>
            <a:r>
              <a:rPr lang="en-US" dirty="0"/>
              <a:t>practice </a:t>
            </a:r>
            <a:r>
              <a:rPr lang="en-US" dirty="0" smtClean="0"/>
              <a:t>of </a:t>
            </a:r>
            <a:r>
              <a:rPr lang="en-US" dirty="0"/>
              <a:t>collecting and analyzing numerical </a:t>
            </a:r>
            <a:r>
              <a:rPr lang="en-US" dirty="0" smtClean="0"/>
              <a:t>data for </a:t>
            </a:r>
            <a:r>
              <a:rPr lang="en-US" dirty="0"/>
              <a:t>the purpose of </a:t>
            </a:r>
            <a:r>
              <a:rPr lang="en-US" dirty="0" smtClean="0"/>
              <a:t>better understanding a certain group of people or population</a:t>
            </a:r>
            <a:endParaRPr lang="en-US" dirty="0"/>
          </a:p>
        </p:txBody>
      </p:sp>
      <p:sp>
        <p:nvSpPr>
          <p:cNvPr id="4" name="Shape 25"/>
          <p:cNvSpPr/>
          <p:nvPr/>
        </p:nvSpPr>
        <p:spPr>
          <a:xfrm>
            <a:off x="4751445" y="3477146"/>
            <a:ext cx="3461222" cy="2682353"/>
          </a:xfrm>
          <a:prstGeom prst="rect">
            <a:avLst/>
          </a:prstGeom>
          <a:blipFill>
            <a:blip r:embed="rId2"/>
            <a:stretch>
              <a:fillRect/>
            </a:stretch>
          </a:blipFill>
          <a:ln>
            <a:noFill/>
          </a:ln>
        </p:spPr>
      </p:sp>
    </p:spTree>
    <p:extLst>
      <p:ext uri="{BB962C8B-B14F-4D97-AF65-F5344CB8AC3E}">
        <p14:creationId xmlns:p14="http://schemas.microsoft.com/office/powerpoint/2010/main" val="3990171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prstGeom prst="rect">
            <a:avLst/>
          </a:prstGeom>
        </p:spPr>
        <p:txBody>
          <a:bodyPr lIns="91425" tIns="91425" rIns="91425" bIns="91425" anchor="b" anchorCtr="0">
            <a:spAutoFit/>
          </a:bodyPr>
          <a:lstStyle/>
          <a:p>
            <a:pPr algn="ctr">
              <a:buNone/>
            </a:pPr>
            <a:r>
              <a:rPr lang="en"/>
              <a:t>Data</a:t>
            </a:r>
          </a:p>
        </p:txBody>
      </p:sp>
      <p:sp>
        <p:nvSpPr>
          <p:cNvPr id="42" name="Shape 42"/>
          <p:cNvSpPr txBox="1">
            <a:spLocks noGrp="1"/>
          </p:cNvSpPr>
          <p:nvPr>
            <p:ph type="body" idx="1"/>
          </p:nvPr>
        </p:nvSpPr>
        <p:spPr>
          <a:xfrm>
            <a:off x="947230" y="1600200"/>
            <a:ext cx="7739570" cy="923299"/>
          </a:xfrm>
          <a:prstGeom prst="rect">
            <a:avLst/>
          </a:prstGeom>
        </p:spPr>
        <p:txBody>
          <a:bodyPr wrap="square" lIns="91425" tIns="91425" rIns="91425" bIns="91425" anchor="t" anchorCtr="0">
            <a:spAutoFit/>
          </a:bodyPr>
          <a:lstStyle/>
          <a:p>
            <a:pPr>
              <a:buNone/>
            </a:pPr>
            <a:r>
              <a:rPr lang="en" dirty="0"/>
              <a:t>Facts and information collected together to try to learn something new!</a:t>
            </a:r>
          </a:p>
        </p:txBody>
      </p:sp>
      <p:sp>
        <p:nvSpPr>
          <p:cNvPr id="43" name="Shape 43"/>
          <p:cNvSpPr/>
          <p:nvPr/>
        </p:nvSpPr>
        <p:spPr>
          <a:xfrm>
            <a:off x="4706021" y="2269154"/>
            <a:ext cx="3582243" cy="395120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73160" y="679004"/>
            <a:ext cx="7713639" cy="738633"/>
          </a:xfrm>
          <a:prstGeom prst="rect">
            <a:avLst/>
          </a:prstGeom>
        </p:spPr>
        <p:txBody>
          <a:bodyPr wrap="square" lIns="91425" tIns="91425" rIns="91425" bIns="91425" anchor="b" anchorCtr="0">
            <a:spAutoFit/>
          </a:bodyPr>
          <a:lstStyle/>
          <a:p>
            <a:pPr>
              <a:buNone/>
            </a:pPr>
            <a:r>
              <a:rPr lang="en"/>
              <a:t>Population</a:t>
            </a:r>
          </a:p>
        </p:txBody>
      </p:sp>
      <p:sp>
        <p:nvSpPr>
          <p:cNvPr id="103" name="Shape 103"/>
          <p:cNvSpPr txBox="1">
            <a:spLocks noGrp="1"/>
          </p:cNvSpPr>
          <p:nvPr>
            <p:ph type="body" idx="1"/>
          </p:nvPr>
        </p:nvSpPr>
        <p:spPr>
          <a:xfrm>
            <a:off x="824713" y="1600200"/>
            <a:ext cx="7587356" cy="3582489"/>
          </a:xfrm>
          <a:prstGeom prst="rect">
            <a:avLst/>
          </a:prstGeom>
        </p:spPr>
        <p:txBody>
          <a:bodyPr wrap="square" lIns="91425" tIns="91425" rIns="91425" bIns="91425" anchor="t" anchorCtr="0">
            <a:spAutoFit/>
          </a:bodyPr>
          <a:lstStyle/>
          <a:p>
            <a:pPr lvl="0" rtl="0">
              <a:buNone/>
            </a:pPr>
            <a:r>
              <a:rPr lang="en" dirty="0"/>
              <a:t>The complete set of individuals from which data is collected. </a:t>
            </a:r>
          </a:p>
          <a:p>
            <a:endParaRPr lang="en" dirty="0"/>
          </a:p>
          <a:p>
            <a:pPr lvl="0" rtl="0">
              <a:buNone/>
            </a:pPr>
            <a:r>
              <a:rPr lang="en" b="1" u="sng" dirty="0"/>
              <a:t>Name the population:</a:t>
            </a:r>
          </a:p>
          <a:p>
            <a:pPr lvl="0" rtl="0">
              <a:buNone/>
            </a:pPr>
            <a:r>
              <a:rPr lang="en" dirty="0" smtClean="0"/>
              <a:t>Shaddox/</a:t>
            </a:r>
            <a:r>
              <a:rPr lang="en-US" dirty="0" smtClean="0"/>
              <a:t>W</a:t>
            </a:r>
            <a:r>
              <a:rPr lang="en" dirty="0" smtClean="0"/>
              <a:t>ong </a:t>
            </a:r>
            <a:r>
              <a:rPr lang="en" dirty="0"/>
              <a:t>students’ favorite </a:t>
            </a:r>
            <a:r>
              <a:rPr lang="en-US" dirty="0" smtClean="0"/>
              <a:t>food</a:t>
            </a:r>
            <a:endParaRPr lang="en" dirty="0"/>
          </a:p>
          <a:p>
            <a:pPr lvl="0" rtl="0">
              <a:buNone/>
            </a:pPr>
            <a:r>
              <a:rPr lang="en" dirty="0"/>
              <a:t>Average height of 12 year olds</a:t>
            </a:r>
          </a:p>
          <a:p>
            <a:pPr lvl="0" rtl="0">
              <a:buNone/>
            </a:pPr>
            <a:r>
              <a:rPr lang="en" dirty="0"/>
              <a:t>Math grades of middle school females in the HTH Village.</a:t>
            </a:r>
          </a:p>
          <a:p>
            <a:endParaRPr lang="en"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841206" y="679004"/>
            <a:ext cx="7845593" cy="738633"/>
          </a:xfrm>
          <a:prstGeom prst="rect">
            <a:avLst/>
          </a:prstGeom>
        </p:spPr>
        <p:txBody>
          <a:bodyPr wrap="square" lIns="91425" tIns="91425" rIns="91425" bIns="91425" anchor="b" anchorCtr="0">
            <a:spAutoFit/>
          </a:bodyPr>
          <a:lstStyle/>
          <a:p>
            <a:pPr>
              <a:buNone/>
            </a:pPr>
            <a:r>
              <a:rPr lang="en" dirty="0"/>
              <a:t>Sample</a:t>
            </a:r>
          </a:p>
        </p:txBody>
      </p:sp>
      <p:sp>
        <p:nvSpPr>
          <p:cNvPr id="109" name="Shape 109"/>
          <p:cNvSpPr txBox="1">
            <a:spLocks noGrp="1"/>
          </p:cNvSpPr>
          <p:nvPr>
            <p:ph type="body" idx="1"/>
          </p:nvPr>
        </p:nvSpPr>
        <p:spPr>
          <a:xfrm>
            <a:off x="841206" y="1600200"/>
            <a:ext cx="7554367" cy="1292631"/>
          </a:xfrm>
          <a:prstGeom prst="rect">
            <a:avLst/>
          </a:prstGeom>
        </p:spPr>
        <p:txBody>
          <a:bodyPr wrap="square" lIns="91425" tIns="91425" rIns="91425" bIns="91425" anchor="t" anchorCtr="0">
            <a:spAutoFit/>
          </a:bodyPr>
          <a:lstStyle/>
          <a:p>
            <a:pPr>
              <a:buNone/>
            </a:pPr>
            <a:r>
              <a:rPr lang="en" dirty="0"/>
              <a:t>A portion, piece, or segment of the individuals from which data is collected... because sometimes you can't ask everyone!!!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914400" y="452028"/>
            <a:ext cx="8229600" cy="1143000"/>
          </a:xfrm>
          <a:prstGeom prst="rect">
            <a:avLst/>
          </a:prstGeom>
        </p:spPr>
        <p:txBody>
          <a:bodyPr lIns="91425" tIns="91425" rIns="91425" bIns="91425" anchor="b" anchorCtr="0">
            <a:spAutoFit/>
          </a:bodyPr>
          <a:lstStyle/>
          <a:p>
            <a:pPr>
              <a:buNone/>
            </a:pPr>
            <a:r>
              <a:rPr lang="en" dirty="0"/>
              <a:t>Dot Plot</a:t>
            </a:r>
          </a:p>
        </p:txBody>
      </p:sp>
      <p:sp>
        <p:nvSpPr>
          <p:cNvPr id="82" name="Shape 82"/>
          <p:cNvSpPr txBox="1">
            <a:spLocks noGrp="1"/>
          </p:cNvSpPr>
          <p:nvPr>
            <p:ph type="body" idx="1"/>
          </p:nvPr>
        </p:nvSpPr>
        <p:spPr>
          <a:xfrm>
            <a:off x="914400" y="1600200"/>
            <a:ext cx="7524559" cy="923299"/>
          </a:xfrm>
          <a:prstGeom prst="rect">
            <a:avLst/>
          </a:prstGeom>
        </p:spPr>
        <p:txBody>
          <a:bodyPr wrap="square" lIns="91425" tIns="91425" rIns="91425" bIns="91425" anchor="t" anchorCtr="0">
            <a:spAutoFit/>
          </a:bodyPr>
          <a:lstStyle/>
          <a:p>
            <a:pPr>
              <a:buNone/>
            </a:pPr>
            <a:r>
              <a:rPr lang="en" dirty="0"/>
              <a:t> A graph where each piece of data is shown as a dot above the number line.</a:t>
            </a:r>
          </a:p>
        </p:txBody>
      </p:sp>
      <p:sp>
        <p:nvSpPr>
          <p:cNvPr id="83" name="Shape 83"/>
          <p:cNvSpPr/>
          <p:nvPr/>
        </p:nvSpPr>
        <p:spPr>
          <a:xfrm>
            <a:off x="2623737" y="2660975"/>
            <a:ext cx="3527917" cy="3518392"/>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731950" y="679004"/>
            <a:ext cx="7954849" cy="738633"/>
          </a:xfrm>
          <a:prstGeom prst="rect">
            <a:avLst/>
          </a:prstGeom>
        </p:spPr>
        <p:txBody>
          <a:bodyPr wrap="square" lIns="91425" tIns="91425" rIns="91425" bIns="91425" anchor="b" anchorCtr="0">
            <a:spAutoFit/>
          </a:bodyPr>
          <a:lstStyle/>
          <a:p>
            <a:pPr>
              <a:buNone/>
            </a:pPr>
            <a:r>
              <a:rPr lang="en" dirty="0"/>
              <a:t>Box Plot</a:t>
            </a:r>
          </a:p>
        </p:txBody>
      </p:sp>
      <p:sp>
        <p:nvSpPr>
          <p:cNvPr id="89" name="Shape 89"/>
          <p:cNvSpPr txBox="1">
            <a:spLocks noGrp="1"/>
          </p:cNvSpPr>
          <p:nvPr>
            <p:ph type="body" idx="1"/>
          </p:nvPr>
        </p:nvSpPr>
        <p:spPr>
          <a:xfrm>
            <a:off x="731950" y="1600200"/>
            <a:ext cx="7954850" cy="1366498"/>
          </a:xfrm>
          <a:prstGeom prst="rect">
            <a:avLst/>
          </a:prstGeom>
        </p:spPr>
        <p:txBody>
          <a:bodyPr wrap="square" lIns="91425" tIns="91425" rIns="91425" bIns="91425" anchor="t" anchorCtr="0">
            <a:spAutoFit/>
          </a:bodyPr>
          <a:lstStyle/>
          <a:p>
            <a:pPr lvl="0" rtl="0">
              <a:buNone/>
            </a:pPr>
            <a:r>
              <a:rPr lang="en" dirty="0">
                <a:solidFill>
                  <a:srgbClr val="000000"/>
                </a:solidFill>
              </a:rPr>
              <a:t>A graph that visually displays the data using median, quartiles and extremes on a number line!</a:t>
            </a:r>
          </a:p>
          <a:p>
            <a:endParaRPr lang="en" dirty="0">
              <a:solidFill>
                <a:srgbClr val="000000"/>
              </a:solidFill>
            </a:endParaRPr>
          </a:p>
        </p:txBody>
      </p:sp>
      <p:sp>
        <p:nvSpPr>
          <p:cNvPr id="90" name="Shape 90"/>
          <p:cNvSpPr/>
          <p:nvPr/>
        </p:nvSpPr>
        <p:spPr>
          <a:xfrm>
            <a:off x="1978917" y="2700801"/>
            <a:ext cx="5168364" cy="3562605"/>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818062" y="679004"/>
            <a:ext cx="7868738" cy="738633"/>
          </a:xfrm>
          <a:prstGeom prst="rect">
            <a:avLst/>
          </a:prstGeom>
        </p:spPr>
        <p:txBody>
          <a:bodyPr wrap="square" lIns="91425" tIns="91425" rIns="91425" bIns="91425" anchor="b" anchorCtr="0">
            <a:spAutoFit/>
          </a:bodyPr>
          <a:lstStyle/>
          <a:p>
            <a:pPr>
              <a:buNone/>
            </a:pPr>
            <a:r>
              <a:rPr lang="en" dirty="0"/>
              <a:t>Histogram</a:t>
            </a:r>
          </a:p>
        </p:txBody>
      </p:sp>
      <p:sp>
        <p:nvSpPr>
          <p:cNvPr id="96" name="Shape 96"/>
          <p:cNvSpPr txBox="1">
            <a:spLocks noGrp="1"/>
          </p:cNvSpPr>
          <p:nvPr>
            <p:ph type="body" idx="1"/>
          </p:nvPr>
        </p:nvSpPr>
        <p:spPr>
          <a:xfrm>
            <a:off x="624310" y="1600200"/>
            <a:ext cx="8062489" cy="923299"/>
          </a:xfrm>
          <a:prstGeom prst="rect">
            <a:avLst/>
          </a:prstGeom>
        </p:spPr>
        <p:txBody>
          <a:bodyPr wrap="square" lIns="91425" tIns="91425" rIns="91425" bIns="91425" anchor="t" anchorCtr="0">
            <a:spAutoFit/>
          </a:bodyPr>
          <a:lstStyle/>
          <a:p>
            <a:pPr>
              <a:buNone/>
            </a:pPr>
            <a:r>
              <a:rPr lang="en" dirty="0"/>
              <a:t> A data display where the labels for the bars are in numeric intervals.</a:t>
            </a:r>
          </a:p>
        </p:txBody>
      </p:sp>
      <p:sp>
        <p:nvSpPr>
          <p:cNvPr id="97" name="Shape 97"/>
          <p:cNvSpPr/>
          <p:nvPr/>
        </p:nvSpPr>
        <p:spPr>
          <a:xfrm>
            <a:off x="1784100" y="2571493"/>
            <a:ext cx="5868857" cy="3627344"/>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1153</TotalTime>
  <Words>808</Words>
  <Application>Microsoft Macintosh PowerPoint</Application>
  <PresentationFormat>On-screen Show (4:3)</PresentationFormat>
  <Paragraphs>139</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Pushpin</vt:lpstr>
      <vt:lpstr>Statistics</vt:lpstr>
      <vt:lpstr>Statistics Key Words</vt:lpstr>
      <vt:lpstr>Statistics</vt:lpstr>
      <vt:lpstr>Data</vt:lpstr>
      <vt:lpstr>Population</vt:lpstr>
      <vt:lpstr>Sample</vt:lpstr>
      <vt:lpstr>Dot Plot</vt:lpstr>
      <vt:lpstr>Box Plot</vt:lpstr>
      <vt:lpstr>Histogram</vt:lpstr>
      <vt:lpstr>Distribution of Data/Overall Shape</vt:lpstr>
      <vt:lpstr>Center of Data</vt:lpstr>
      <vt:lpstr>Mean</vt:lpstr>
      <vt:lpstr>Median</vt:lpstr>
      <vt:lpstr>Median</vt:lpstr>
      <vt:lpstr>Mode</vt:lpstr>
      <vt:lpstr>Spread/Variation</vt:lpstr>
      <vt:lpstr>Range</vt:lpstr>
      <vt:lpstr>Mean Absolute Deviation</vt:lpstr>
      <vt:lpstr>Alternate method for mean absolute deviation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cp:lastModifiedBy>Alicia Wong</cp:lastModifiedBy>
  <cp:revision>48</cp:revision>
  <dcterms:modified xsi:type="dcterms:W3CDTF">2012-10-11T18:26:22Z</dcterms:modified>
</cp:coreProperties>
</file>